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Montserrat Semi-Bold" charset="1" panose="00000700000000000000"/>
      <p:regular r:id="rId20"/>
    </p:embeddedFont>
    <p:embeddedFont>
      <p:font typeface="Montserrat" charset="1" panose="00000500000000000000"/>
      <p:regular r:id="rId21"/>
    </p:embeddedFont>
    <p:embeddedFont>
      <p:font typeface="Montserrat Medium" charset="1" panose="00000600000000000000"/>
      <p:regular r:id="rId22"/>
    </p:embeddedFont>
    <p:embeddedFont>
      <p:font typeface="Montserrat Heavy" charset="1" panose="00000A00000000000000"/>
      <p:regular r:id="rId23"/>
    </p:embeddedFont>
    <p:embeddedFont>
      <p:font typeface="Montserrat Bold" charset="1" panose="00000800000000000000"/>
      <p:regular r:id="rId24"/>
    </p:embeddedFont>
    <p:embeddedFont>
      <p:font typeface="Montserrat Ultra-Bold" charset="1" panose="000009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sv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png>
</file>

<file path=ppt/media/image28.svg>
</file>

<file path=ppt/media/image3.jpeg>
</file>

<file path=ppt/media/image4.jpeg>
</file>

<file path=ppt/media/image5.jpe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 Id="rId7" Target="../media/image16.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8.jpeg" Type="http://schemas.openxmlformats.org/officeDocument/2006/relationships/image"/><Relationship Id="rId11" Target="../media/image19.jpeg" Type="http://schemas.openxmlformats.org/officeDocument/2006/relationships/image"/><Relationship Id="rId12" Target="../media/image20.jpeg" Type="http://schemas.openxmlformats.org/officeDocument/2006/relationships/image"/><Relationship Id="rId2" Target="../media/image8.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 Id="rId9" Target="../media/image17.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 Id="rId9" Target="../media/image22.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5.jpeg" Type="http://schemas.openxmlformats.org/officeDocument/2006/relationships/image"/><Relationship Id="rId2" Target="../media/image23.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 Id="rId9" Target="../media/image24.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7.png" Type="http://schemas.openxmlformats.org/officeDocument/2006/relationships/image"/><Relationship Id="rId6" Target="../media/image2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 Id="rId9" Target="../media/image3.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8999" r="0" b="-8999"/>
            </a:stretch>
          </a:blipFill>
        </p:spPr>
      </p:sp>
      <p:grpSp>
        <p:nvGrpSpPr>
          <p:cNvPr name="Group 3" id="3"/>
          <p:cNvGrpSpPr/>
          <p:nvPr/>
        </p:nvGrpSpPr>
        <p:grpSpPr>
          <a:xfrm rot="0">
            <a:off x="-5359576" y="-199160"/>
            <a:ext cx="13031377" cy="11141745"/>
            <a:chOff x="0" y="0"/>
            <a:chExt cx="3432132" cy="2934451"/>
          </a:xfrm>
        </p:grpSpPr>
        <p:sp>
          <p:nvSpPr>
            <p:cNvPr name="Freeform 4" id="4"/>
            <p:cNvSpPr/>
            <p:nvPr/>
          </p:nvSpPr>
          <p:spPr>
            <a:xfrm flipH="false" flipV="false" rot="0">
              <a:off x="0" y="0"/>
              <a:ext cx="3432132" cy="2934451"/>
            </a:xfrm>
            <a:custGeom>
              <a:avLst/>
              <a:gdLst/>
              <a:ahLst/>
              <a:cxnLst/>
              <a:rect r="r" b="b" t="t" l="l"/>
              <a:pathLst>
                <a:path h="2934451" w="3432132">
                  <a:moveTo>
                    <a:pt x="0" y="0"/>
                  </a:moveTo>
                  <a:lnTo>
                    <a:pt x="3432132" y="0"/>
                  </a:lnTo>
                  <a:lnTo>
                    <a:pt x="3432132" y="2934451"/>
                  </a:lnTo>
                  <a:lnTo>
                    <a:pt x="0" y="2934451"/>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3432132" cy="2972551"/>
            </a:xfrm>
            <a:prstGeom prst="rect">
              <a:avLst/>
            </a:prstGeom>
          </p:spPr>
          <p:txBody>
            <a:bodyPr anchor="ctr" rtlCol="false" tIns="50800" lIns="50800" bIns="50800" rIns="50800"/>
            <a:lstStyle/>
            <a:p>
              <a:pPr algn="ctr">
                <a:lnSpc>
                  <a:spcPts val="2566"/>
                </a:lnSpc>
              </a:pPr>
            </a:p>
          </p:txBody>
        </p:sp>
      </p:grpSp>
      <p:sp>
        <p:nvSpPr>
          <p:cNvPr name="TextBox 6" id="6"/>
          <p:cNvSpPr txBox="true"/>
          <p:nvPr/>
        </p:nvSpPr>
        <p:spPr>
          <a:xfrm rot="0">
            <a:off x="1711939" y="4331461"/>
            <a:ext cx="7255006" cy="1399644"/>
          </a:xfrm>
          <a:prstGeom prst="rect">
            <a:avLst/>
          </a:prstGeom>
        </p:spPr>
        <p:txBody>
          <a:bodyPr anchor="t" rtlCol="false" tIns="0" lIns="0" bIns="0" rIns="0">
            <a:spAutoFit/>
          </a:bodyPr>
          <a:lstStyle/>
          <a:p>
            <a:pPr algn="l">
              <a:lnSpc>
                <a:spcPts val="10757"/>
              </a:lnSpc>
            </a:pPr>
            <a:r>
              <a:rPr lang="en-US" sz="10148" b="true">
                <a:solidFill>
                  <a:srgbClr val="000000"/>
                </a:solidFill>
                <a:latin typeface="Montserrat Semi-Bold"/>
                <a:ea typeface="Montserrat Semi-Bold"/>
                <a:cs typeface="Montserrat Semi-Bold"/>
                <a:sym typeface="Montserrat Semi-Bold"/>
              </a:rPr>
              <a:t>Logistics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3" r="0" b="0"/>
            </a:stretch>
          </a:blipFill>
        </p:spPr>
      </p:sp>
      <p:grpSp>
        <p:nvGrpSpPr>
          <p:cNvPr name="Group 3" id="3"/>
          <p:cNvGrpSpPr/>
          <p:nvPr/>
        </p:nvGrpSpPr>
        <p:grpSpPr>
          <a:xfrm rot="-10800000">
            <a:off x="11700062" y="0"/>
            <a:ext cx="10507409" cy="11141745"/>
            <a:chOff x="0" y="0"/>
            <a:chExt cx="2767384" cy="2934451"/>
          </a:xfrm>
        </p:grpSpPr>
        <p:sp>
          <p:nvSpPr>
            <p:cNvPr name="Freeform 4" id="4"/>
            <p:cNvSpPr/>
            <p:nvPr/>
          </p:nvSpPr>
          <p:spPr>
            <a:xfrm flipH="false" flipV="false" rot="0">
              <a:off x="0" y="0"/>
              <a:ext cx="2767384" cy="2934451"/>
            </a:xfrm>
            <a:custGeom>
              <a:avLst/>
              <a:gdLst/>
              <a:ahLst/>
              <a:cxnLst/>
              <a:rect r="r" b="b" t="t" l="l"/>
              <a:pathLst>
                <a:path h="2934451" w="2767384">
                  <a:moveTo>
                    <a:pt x="0" y="0"/>
                  </a:moveTo>
                  <a:lnTo>
                    <a:pt x="2767384" y="0"/>
                  </a:lnTo>
                  <a:lnTo>
                    <a:pt x="2767384" y="2934451"/>
                  </a:lnTo>
                  <a:lnTo>
                    <a:pt x="0" y="2934451"/>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2767384" cy="2972551"/>
            </a:xfrm>
            <a:prstGeom prst="rect">
              <a:avLst/>
            </a:prstGeom>
          </p:spPr>
          <p:txBody>
            <a:bodyPr anchor="ctr" rtlCol="false" tIns="50800" lIns="50800" bIns="50800" rIns="50800"/>
            <a:lstStyle/>
            <a:p>
              <a:pPr algn="ctr">
                <a:lnSpc>
                  <a:spcPts val="2566"/>
                </a:lnSpc>
              </a:pPr>
            </a:p>
          </p:txBody>
        </p:sp>
      </p:grpSp>
      <p:sp>
        <p:nvSpPr>
          <p:cNvPr name="Freeform 6" id="6"/>
          <p:cNvSpPr/>
          <p:nvPr/>
        </p:nvSpPr>
        <p:spPr>
          <a:xfrm flipH="false" flipV="false" rot="0">
            <a:off x="1711939" y="837362"/>
            <a:ext cx="520660" cy="332276"/>
          </a:xfrm>
          <a:custGeom>
            <a:avLst/>
            <a:gdLst/>
            <a:ahLst/>
            <a:cxnLst/>
            <a:rect r="r" b="b" t="t" l="l"/>
            <a:pathLst>
              <a:path h="332276" w="520660">
                <a:moveTo>
                  <a:pt x="0" y="0"/>
                </a:moveTo>
                <a:lnTo>
                  <a:pt x="520660" y="0"/>
                </a:lnTo>
                <a:lnTo>
                  <a:pt x="520660" y="332276"/>
                </a:lnTo>
                <a:lnTo>
                  <a:pt x="0" y="3322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5333339" y="8481535"/>
            <a:ext cx="846683" cy="484918"/>
          </a:xfrm>
          <a:custGeom>
            <a:avLst/>
            <a:gdLst/>
            <a:ahLst/>
            <a:cxnLst/>
            <a:rect r="r" b="b" t="t" l="l"/>
            <a:pathLst>
              <a:path h="484918" w="846683">
                <a:moveTo>
                  <a:pt x="0" y="0"/>
                </a:moveTo>
                <a:lnTo>
                  <a:pt x="846683" y="0"/>
                </a:lnTo>
                <a:lnTo>
                  <a:pt x="846683" y="484919"/>
                </a:lnTo>
                <a:lnTo>
                  <a:pt x="0" y="48491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8" id="8"/>
          <p:cNvGrpSpPr>
            <a:grpSpLocks noChangeAspect="true"/>
          </p:cNvGrpSpPr>
          <p:nvPr/>
        </p:nvGrpSpPr>
        <p:grpSpPr>
          <a:xfrm rot="0">
            <a:off x="15136206" y="1413231"/>
            <a:ext cx="2623611" cy="2623611"/>
            <a:chOff x="0" y="0"/>
            <a:chExt cx="14840029" cy="14840029"/>
          </a:xfrm>
        </p:grpSpPr>
        <p:sp>
          <p:nvSpPr>
            <p:cNvPr name="Freeform 9" id="9"/>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2C05F2"/>
            </a:solidFill>
          </p:spPr>
        </p:sp>
        <p:sp>
          <p:nvSpPr>
            <p:cNvPr name="Freeform 10" id="10"/>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11" id="11"/>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7"/>
              <a:stretch>
                <a:fillRect l="-41613" t="0" r="-41613" b="0"/>
              </a:stretch>
            </a:blipFill>
          </p:spPr>
        </p:sp>
      </p:grpSp>
      <p:sp>
        <p:nvSpPr>
          <p:cNvPr name="TextBox 12" id="12"/>
          <p:cNvSpPr txBox="true"/>
          <p:nvPr/>
        </p:nvSpPr>
        <p:spPr>
          <a:xfrm rot="0">
            <a:off x="2385436" y="905284"/>
            <a:ext cx="1924300" cy="245029"/>
          </a:xfrm>
          <a:prstGeom prst="rect">
            <a:avLst/>
          </a:prstGeom>
        </p:spPr>
        <p:txBody>
          <a:bodyPr anchor="t" rtlCol="false" tIns="0" lIns="0" bIns="0" rIns="0">
            <a:spAutoFit/>
          </a:bodyPr>
          <a:lstStyle/>
          <a:p>
            <a:pPr algn="l">
              <a:lnSpc>
                <a:spcPts val="1841"/>
              </a:lnSpc>
            </a:pPr>
            <a:r>
              <a:rPr lang="en-US" sz="1737" b="true">
                <a:solidFill>
                  <a:srgbClr val="000000"/>
                </a:solidFill>
                <a:latin typeface="Montserrat Semi-Bold"/>
                <a:ea typeface="Montserrat Semi-Bold"/>
                <a:cs typeface="Montserrat Semi-Bold"/>
                <a:sym typeface="Montserrat Semi-Bold"/>
              </a:rPr>
              <a:t>Studio Shodwe</a:t>
            </a:r>
          </a:p>
        </p:txBody>
      </p:sp>
      <p:sp>
        <p:nvSpPr>
          <p:cNvPr name="TextBox 13" id="13"/>
          <p:cNvSpPr txBox="true"/>
          <p:nvPr/>
        </p:nvSpPr>
        <p:spPr>
          <a:xfrm rot="0">
            <a:off x="7975677" y="2420213"/>
            <a:ext cx="7448771" cy="943087"/>
          </a:xfrm>
          <a:prstGeom prst="rect">
            <a:avLst/>
          </a:prstGeom>
        </p:spPr>
        <p:txBody>
          <a:bodyPr anchor="t" rtlCol="false" tIns="0" lIns="0" bIns="0" rIns="0">
            <a:spAutoFit/>
          </a:bodyPr>
          <a:lstStyle/>
          <a:p>
            <a:pPr algn="l">
              <a:lnSpc>
                <a:spcPts val="7175"/>
              </a:lnSpc>
            </a:pPr>
            <a:r>
              <a:rPr lang="en-US" sz="6768" b="true">
                <a:solidFill>
                  <a:srgbClr val="000000"/>
                </a:solidFill>
                <a:latin typeface="Montserrat Semi-Bold"/>
                <a:ea typeface="Montserrat Semi-Bold"/>
                <a:cs typeface="Montserrat Semi-Bold"/>
                <a:sym typeface="Montserrat Semi-Bold"/>
              </a:rPr>
              <a:t>Delivery Options</a:t>
            </a:r>
          </a:p>
        </p:txBody>
      </p:sp>
      <p:sp>
        <p:nvSpPr>
          <p:cNvPr name="TextBox 14" id="14"/>
          <p:cNvSpPr txBox="true"/>
          <p:nvPr/>
        </p:nvSpPr>
        <p:spPr>
          <a:xfrm rot="0">
            <a:off x="3974955" y="2420213"/>
            <a:ext cx="4000721" cy="943087"/>
          </a:xfrm>
          <a:prstGeom prst="rect">
            <a:avLst/>
          </a:prstGeom>
        </p:spPr>
        <p:txBody>
          <a:bodyPr anchor="t" rtlCol="false" tIns="0" lIns="0" bIns="0" rIns="0">
            <a:spAutoFit/>
          </a:bodyPr>
          <a:lstStyle/>
          <a:p>
            <a:pPr algn="l">
              <a:lnSpc>
                <a:spcPts val="7175"/>
              </a:lnSpc>
            </a:pPr>
            <a:r>
              <a:rPr lang="en-US" sz="6768" b="true">
                <a:solidFill>
                  <a:srgbClr val="2C6AD3"/>
                </a:solidFill>
                <a:latin typeface="Montserrat Heavy"/>
                <a:ea typeface="Montserrat Heavy"/>
                <a:cs typeface="Montserrat Heavy"/>
                <a:sym typeface="Montserrat Heavy"/>
              </a:rPr>
              <a:t>Flexible</a:t>
            </a:r>
          </a:p>
        </p:txBody>
      </p:sp>
      <p:sp>
        <p:nvSpPr>
          <p:cNvPr name="TextBox 15" id="15"/>
          <p:cNvSpPr txBox="true"/>
          <p:nvPr/>
        </p:nvSpPr>
        <p:spPr>
          <a:xfrm rot="0">
            <a:off x="12599698" y="4328247"/>
            <a:ext cx="3848313" cy="815253"/>
          </a:xfrm>
          <a:prstGeom prst="rect">
            <a:avLst/>
          </a:prstGeom>
        </p:spPr>
        <p:txBody>
          <a:bodyPr anchor="t" rtlCol="false" tIns="0" lIns="0" bIns="0" rIns="0">
            <a:spAutoFit/>
          </a:bodyPr>
          <a:lstStyle/>
          <a:p>
            <a:pPr algn="l">
              <a:lnSpc>
                <a:spcPts val="3172"/>
              </a:lnSpc>
            </a:pPr>
            <a:r>
              <a:rPr lang="en-US" sz="2992" b="true">
                <a:solidFill>
                  <a:srgbClr val="000000"/>
                </a:solidFill>
                <a:latin typeface="Montserrat Ultra-Bold"/>
                <a:ea typeface="Montserrat Ultra-Bold"/>
                <a:cs typeface="Montserrat Ultra-Bold"/>
                <a:sym typeface="Montserrat Ultra-Bold"/>
              </a:rPr>
              <a:t>Scheduled Delivery Windows</a:t>
            </a:r>
          </a:p>
        </p:txBody>
      </p:sp>
      <p:sp>
        <p:nvSpPr>
          <p:cNvPr name="TextBox 16" id="16"/>
          <p:cNvSpPr txBox="true"/>
          <p:nvPr/>
        </p:nvSpPr>
        <p:spPr>
          <a:xfrm rot="0">
            <a:off x="12599698" y="5285773"/>
            <a:ext cx="3580324" cy="1480793"/>
          </a:xfrm>
          <a:prstGeom prst="rect">
            <a:avLst/>
          </a:prstGeom>
        </p:spPr>
        <p:txBody>
          <a:bodyPr anchor="t" rtlCol="false" tIns="0" lIns="0" bIns="0" rIns="0">
            <a:spAutoFit/>
          </a:bodyPr>
          <a:lstStyle/>
          <a:p>
            <a:pPr algn="l">
              <a:lnSpc>
                <a:spcPts val="2363"/>
              </a:lnSpc>
            </a:pPr>
            <a:r>
              <a:rPr lang="en-US" sz="1937">
                <a:solidFill>
                  <a:srgbClr val="000000"/>
                </a:solidFill>
                <a:latin typeface="Montserrat"/>
                <a:ea typeface="Montserrat"/>
                <a:cs typeface="Montserrat"/>
                <a:sym typeface="Montserrat"/>
              </a:rPr>
              <a:t>Lorem ipsum odor amet, consectetuer adipiscing elit. Suscipit finibus senectus aliquet augue malesuada blandit blandit sem.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555" r="0" b="-9555"/>
            </a:stretch>
          </a:blipFill>
        </p:spPr>
      </p:sp>
      <p:grpSp>
        <p:nvGrpSpPr>
          <p:cNvPr name="Group 3" id="3"/>
          <p:cNvGrpSpPr/>
          <p:nvPr/>
        </p:nvGrpSpPr>
        <p:grpSpPr>
          <a:xfrm rot="-10800000">
            <a:off x="8490952" y="-708339"/>
            <a:ext cx="13031377" cy="11141745"/>
            <a:chOff x="0" y="0"/>
            <a:chExt cx="3432132" cy="2934451"/>
          </a:xfrm>
        </p:grpSpPr>
        <p:sp>
          <p:nvSpPr>
            <p:cNvPr name="Freeform 4" id="4"/>
            <p:cNvSpPr/>
            <p:nvPr/>
          </p:nvSpPr>
          <p:spPr>
            <a:xfrm flipH="false" flipV="false" rot="0">
              <a:off x="0" y="0"/>
              <a:ext cx="3432132" cy="2934451"/>
            </a:xfrm>
            <a:custGeom>
              <a:avLst/>
              <a:gdLst/>
              <a:ahLst/>
              <a:cxnLst/>
              <a:rect r="r" b="b" t="t" l="l"/>
              <a:pathLst>
                <a:path h="2934451" w="3432132">
                  <a:moveTo>
                    <a:pt x="0" y="0"/>
                  </a:moveTo>
                  <a:lnTo>
                    <a:pt x="3432132" y="0"/>
                  </a:lnTo>
                  <a:lnTo>
                    <a:pt x="3432132" y="2934451"/>
                  </a:lnTo>
                  <a:lnTo>
                    <a:pt x="0" y="2934451"/>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3432132" cy="2972551"/>
            </a:xfrm>
            <a:prstGeom prst="rect">
              <a:avLst/>
            </a:prstGeom>
          </p:spPr>
          <p:txBody>
            <a:bodyPr anchor="ctr" rtlCol="false" tIns="50800" lIns="50800" bIns="50800" rIns="50800"/>
            <a:lstStyle/>
            <a:p>
              <a:pPr algn="ctr">
                <a:lnSpc>
                  <a:spcPts val="2566"/>
                </a:lnSpc>
              </a:pPr>
            </a:p>
          </p:txBody>
        </p:sp>
      </p:grpSp>
      <p:sp>
        <p:nvSpPr>
          <p:cNvPr name="Freeform 6" id="6"/>
          <p:cNvSpPr/>
          <p:nvPr/>
        </p:nvSpPr>
        <p:spPr>
          <a:xfrm flipH="false" flipV="false" rot="0">
            <a:off x="1711939" y="837362"/>
            <a:ext cx="520660" cy="332276"/>
          </a:xfrm>
          <a:custGeom>
            <a:avLst/>
            <a:gdLst/>
            <a:ahLst/>
            <a:cxnLst/>
            <a:rect r="r" b="b" t="t" l="l"/>
            <a:pathLst>
              <a:path h="332276" w="520660">
                <a:moveTo>
                  <a:pt x="0" y="0"/>
                </a:moveTo>
                <a:lnTo>
                  <a:pt x="520660" y="0"/>
                </a:lnTo>
                <a:lnTo>
                  <a:pt x="520660" y="332276"/>
                </a:lnTo>
                <a:lnTo>
                  <a:pt x="0" y="3322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711939" y="8330191"/>
            <a:ext cx="5959863" cy="606822"/>
          </a:xfrm>
          <a:custGeom>
            <a:avLst/>
            <a:gdLst/>
            <a:ahLst/>
            <a:cxnLst/>
            <a:rect r="r" b="b" t="t" l="l"/>
            <a:pathLst>
              <a:path h="606822" w="5959863">
                <a:moveTo>
                  <a:pt x="0" y="0"/>
                </a:moveTo>
                <a:lnTo>
                  <a:pt x="5959863" y="0"/>
                </a:lnTo>
                <a:lnTo>
                  <a:pt x="5959863" y="606823"/>
                </a:lnTo>
                <a:lnTo>
                  <a:pt x="0" y="60682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5333339" y="8481535"/>
            <a:ext cx="846683" cy="484918"/>
          </a:xfrm>
          <a:custGeom>
            <a:avLst/>
            <a:gdLst/>
            <a:ahLst/>
            <a:cxnLst/>
            <a:rect r="r" b="b" t="t" l="l"/>
            <a:pathLst>
              <a:path h="484918" w="846683">
                <a:moveTo>
                  <a:pt x="0" y="0"/>
                </a:moveTo>
                <a:lnTo>
                  <a:pt x="846683" y="0"/>
                </a:lnTo>
                <a:lnTo>
                  <a:pt x="846683" y="484919"/>
                </a:lnTo>
                <a:lnTo>
                  <a:pt x="0" y="48491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9" id="9"/>
          <p:cNvGrpSpPr/>
          <p:nvPr/>
        </p:nvGrpSpPr>
        <p:grpSpPr>
          <a:xfrm rot="0">
            <a:off x="-929855" y="4415939"/>
            <a:ext cx="22357833" cy="3039421"/>
            <a:chOff x="0" y="0"/>
            <a:chExt cx="5888483" cy="800506"/>
          </a:xfrm>
        </p:grpSpPr>
        <p:sp>
          <p:nvSpPr>
            <p:cNvPr name="Freeform 10" id="10"/>
            <p:cNvSpPr/>
            <p:nvPr/>
          </p:nvSpPr>
          <p:spPr>
            <a:xfrm flipH="false" flipV="false" rot="0">
              <a:off x="0" y="0"/>
              <a:ext cx="5888483" cy="800506"/>
            </a:xfrm>
            <a:custGeom>
              <a:avLst/>
              <a:gdLst/>
              <a:ahLst/>
              <a:cxnLst/>
              <a:rect r="r" b="b" t="t" l="l"/>
              <a:pathLst>
                <a:path h="800506" w="5888483">
                  <a:moveTo>
                    <a:pt x="0" y="0"/>
                  </a:moveTo>
                  <a:lnTo>
                    <a:pt x="5888483" y="0"/>
                  </a:lnTo>
                  <a:lnTo>
                    <a:pt x="5888483" y="800506"/>
                  </a:lnTo>
                  <a:lnTo>
                    <a:pt x="0" y="800506"/>
                  </a:lnTo>
                  <a:close/>
                </a:path>
              </a:pathLst>
            </a:custGeom>
            <a:solidFill>
              <a:srgbClr val="E5E5E5">
                <a:alpha val="64706"/>
              </a:srgbClr>
            </a:solidFill>
          </p:spPr>
        </p:sp>
        <p:sp>
          <p:nvSpPr>
            <p:cNvPr name="TextBox 11" id="11"/>
            <p:cNvSpPr txBox="true"/>
            <p:nvPr/>
          </p:nvSpPr>
          <p:spPr>
            <a:xfrm>
              <a:off x="0" y="19050"/>
              <a:ext cx="5888483" cy="781456"/>
            </a:xfrm>
            <a:prstGeom prst="rect">
              <a:avLst/>
            </a:prstGeom>
          </p:spPr>
          <p:txBody>
            <a:bodyPr anchor="ctr" rtlCol="false" tIns="50800" lIns="50800" bIns="50800" rIns="50800"/>
            <a:lstStyle/>
            <a:p>
              <a:pPr algn="ctr">
                <a:lnSpc>
                  <a:spcPts val="1841"/>
                </a:lnSpc>
              </a:pPr>
            </a:p>
          </p:txBody>
        </p:sp>
      </p:grpSp>
      <p:sp>
        <p:nvSpPr>
          <p:cNvPr name="TextBox 12" id="12"/>
          <p:cNvSpPr txBox="true"/>
          <p:nvPr/>
        </p:nvSpPr>
        <p:spPr>
          <a:xfrm rot="0">
            <a:off x="8662828" y="2364517"/>
            <a:ext cx="7661538" cy="943087"/>
          </a:xfrm>
          <a:prstGeom prst="rect">
            <a:avLst/>
          </a:prstGeom>
        </p:spPr>
        <p:txBody>
          <a:bodyPr anchor="t" rtlCol="false" tIns="0" lIns="0" bIns="0" rIns="0">
            <a:spAutoFit/>
          </a:bodyPr>
          <a:lstStyle/>
          <a:p>
            <a:pPr algn="l">
              <a:lnSpc>
                <a:spcPts val="7175"/>
              </a:lnSpc>
            </a:pPr>
            <a:r>
              <a:rPr lang="en-US" sz="6768" b="true">
                <a:solidFill>
                  <a:srgbClr val="2C6AD3"/>
                </a:solidFill>
                <a:latin typeface="Montserrat Heavy"/>
                <a:ea typeface="Montserrat Heavy"/>
                <a:cs typeface="Montserrat Heavy"/>
                <a:sym typeface="Montserrat Heavy"/>
              </a:rPr>
              <a:t>Safety and </a:t>
            </a:r>
          </a:p>
        </p:txBody>
      </p:sp>
      <p:sp>
        <p:nvSpPr>
          <p:cNvPr name="TextBox 13" id="13"/>
          <p:cNvSpPr txBox="true"/>
          <p:nvPr/>
        </p:nvSpPr>
        <p:spPr>
          <a:xfrm rot="0">
            <a:off x="8662828" y="3298079"/>
            <a:ext cx="4705395" cy="943087"/>
          </a:xfrm>
          <a:prstGeom prst="rect">
            <a:avLst/>
          </a:prstGeom>
        </p:spPr>
        <p:txBody>
          <a:bodyPr anchor="t" rtlCol="false" tIns="0" lIns="0" bIns="0" rIns="0">
            <a:spAutoFit/>
          </a:bodyPr>
          <a:lstStyle/>
          <a:p>
            <a:pPr algn="l">
              <a:lnSpc>
                <a:spcPts val="7175"/>
              </a:lnSpc>
            </a:pPr>
            <a:r>
              <a:rPr lang="en-US" sz="6768" b="true">
                <a:solidFill>
                  <a:srgbClr val="000000"/>
                </a:solidFill>
                <a:latin typeface="Montserrat Semi-Bold"/>
                <a:ea typeface="Montserrat Semi-Bold"/>
                <a:cs typeface="Montserrat Semi-Bold"/>
                <a:sym typeface="Montserrat Semi-Bold"/>
              </a:rPr>
              <a:t>Security</a:t>
            </a:r>
          </a:p>
        </p:txBody>
      </p:sp>
      <p:sp>
        <p:nvSpPr>
          <p:cNvPr name="TextBox 14" id="14"/>
          <p:cNvSpPr txBox="true"/>
          <p:nvPr/>
        </p:nvSpPr>
        <p:spPr>
          <a:xfrm rot="0">
            <a:off x="2385436" y="905284"/>
            <a:ext cx="1924300" cy="245029"/>
          </a:xfrm>
          <a:prstGeom prst="rect">
            <a:avLst/>
          </a:prstGeom>
        </p:spPr>
        <p:txBody>
          <a:bodyPr anchor="t" rtlCol="false" tIns="0" lIns="0" bIns="0" rIns="0">
            <a:spAutoFit/>
          </a:bodyPr>
          <a:lstStyle/>
          <a:p>
            <a:pPr algn="l">
              <a:lnSpc>
                <a:spcPts val="1841"/>
              </a:lnSpc>
            </a:pPr>
            <a:r>
              <a:rPr lang="en-US" sz="1737" b="true">
                <a:solidFill>
                  <a:srgbClr val="000000"/>
                </a:solidFill>
                <a:latin typeface="Montserrat Semi-Bold"/>
                <a:ea typeface="Montserrat Semi-Bold"/>
                <a:cs typeface="Montserrat Semi-Bold"/>
                <a:sym typeface="Montserrat Semi-Bold"/>
              </a:rPr>
              <a:t>Studio Shodwe</a:t>
            </a:r>
          </a:p>
        </p:txBody>
      </p:sp>
      <p:sp>
        <p:nvSpPr>
          <p:cNvPr name="TextBox 15" id="15"/>
          <p:cNvSpPr txBox="true"/>
          <p:nvPr/>
        </p:nvSpPr>
        <p:spPr>
          <a:xfrm rot="0">
            <a:off x="8837710" y="924609"/>
            <a:ext cx="861992" cy="243400"/>
          </a:xfrm>
          <a:prstGeom prst="rect">
            <a:avLst/>
          </a:prstGeom>
        </p:spPr>
        <p:txBody>
          <a:bodyPr anchor="t" rtlCol="false" tIns="0" lIns="0" bIns="0" rIns="0">
            <a:spAutoFit/>
          </a:bodyPr>
          <a:lstStyle/>
          <a:p>
            <a:pPr algn="l">
              <a:lnSpc>
                <a:spcPts val="1841"/>
              </a:lnSpc>
            </a:pPr>
            <a:r>
              <a:rPr lang="en-US" b="true" sz="1737">
                <a:solidFill>
                  <a:srgbClr val="000000"/>
                </a:solidFill>
                <a:latin typeface="Montserrat Semi-Bold"/>
                <a:ea typeface="Montserrat Semi-Bold"/>
                <a:cs typeface="Montserrat Semi-Bold"/>
                <a:sym typeface="Montserrat Semi-Bold"/>
              </a:rPr>
              <a:t>HOME</a:t>
            </a:r>
          </a:p>
        </p:txBody>
      </p:sp>
      <p:sp>
        <p:nvSpPr>
          <p:cNvPr name="TextBox 16" id="16"/>
          <p:cNvSpPr txBox="true"/>
          <p:nvPr/>
        </p:nvSpPr>
        <p:spPr>
          <a:xfrm rot="0">
            <a:off x="10459026" y="926237"/>
            <a:ext cx="1979485" cy="243400"/>
          </a:xfrm>
          <a:prstGeom prst="rect">
            <a:avLst/>
          </a:prstGeom>
        </p:spPr>
        <p:txBody>
          <a:bodyPr anchor="t" rtlCol="false" tIns="0" lIns="0" bIns="0" rIns="0">
            <a:spAutoFit/>
          </a:bodyPr>
          <a:lstStyle/>
          <a:p>
            <a:pPr algn="l">
              <a:lnSpc>
                <a:spcPts val="1841"/>
              </a:lnSpc>
            </a:pPr>
            <a:r>
              <a:rPr lang="en-US" b="true" sz="1737">
                <a:solidFill>
                  <a:srgbClr val="000000"/>
                </a:solidFill>
                <a:latin typeface="Montserrat Semi-Bold"/>
                <a:ea typeface="Montserrat Semi-Bold"/>
                <a:cs typeface="Montserrat Semi-Bold"/>
                <a:sym typeface="Montserrat Semi-Bold"/>
              </a:rPr>
              <a:t>THE COMPANY</a:t>
            </a:r>
          </a:p>
        </p:txBody>
      </p:sp>
      <p:sp>
        <p:nvSpPr>
          <p:cNvPr name="TextBox 17" id="17"/>
          <p:cNvSpPr txBox="true"/>
          <p:nvPr/>
        </p:nvSpPr>
        <p:spPr>
          <a:xfrm rot="0">
            <a:off x="12958014" y="926237"/>
            <a:ext cx="1372452" cy="243400"/>
          </a:xfrm>
          <a:prstGeom prst="rect">
            <a:avLst/>
          </a:prstGeom>
        </p:spPr>
        <p:txBody>
          <a:bodyPr anchor="t" rtlCol="false" tIns="0" lIns="0" bIns="0" rIns="0">
            <a:spAutoFit/>
          </a:bodyPr>
          <a:lstStyle/>
          <a:p>
            <a:pPr algn="l">
              <a:lnSpc>
                <a:spcPts val="1841"/>
              </a:lnSpc>
            </a:pPr>
            <a:r>
              <a:rPr lang="en-US" b="true" sz="1737">
                <a:solidFill>
                  <a:srgbClr val="000000"/>
                </a:solidFill>
                <a:latin typeface="Montserrat Semi-Bold"/>
                <a:ea typeface="Montserrat Semi-Bold"/>
                <a:cs typeface="Montserrat Semi-Bold"/>
                <a:sym typeface="Montserrat Semi-Bold"/>
              </a:rPr>
              <a:t>SERVICES</a:t>
            </a:r>
          </a:p>
        </p:txBody>
      </p:sp>
      <p:sp>
        <p:nvSpPr>
          <p:cNvPr name="TextBox 18" id="18"/>
          <p:cNvSpPr txBox="true"/>
          <p:nvPr/>
        </p:nvSpPr>
        <p:spPr>
          <a:xfrm rot="0">
            <a:off x="14951914" y="916525"/>
            <a:ext cx="1372452" cy="243400"/>
          </a:xfrm>
          <a:prstGeom prst="rect">
            <a:avLst/>
          </a:prstGeom>
        </p:spPr>
        <p:txBody>
          <a:bodyPr anchor="t" rtlCol="false" tIns="0" lIns="0" bIns="0" rIns="0">
            <a:spAutoFit/>
          </a:bodyPr>
          <a:lstStyle/>
          <a:p>
            <a:pPr algn="l">
              <a:lnSpc>
                <a:spcPts val="1841"/>
              </a:lnSpc>
            </a:pPr>
            <a:r>
              <a:rPr lang="en-US" b="true" sz="1737">
                <a:solidFill>
                  <a:srgbClr val="000000"/>
                </a:solidFill>
                <a:latin typeface="Montserrat Semi-Bold"/>
                <a:ea typeface="Montserrat Semi-Bold"/>
                <a:cs typeface="Montserrat Semi-Bold"/>
                <a:sym typeface="Montserrat Semi-Bold"/>
              </a:rPr>
              <a:t>CONTACT </a:t>
            </a:r>
          </a:p>
        </p:txBody>
      </p:sp>
      <p:sp>
        <p:nvSpPr>
          <p:cNvPr name="TextBox 19" id="19"/>
          <p:cNvSpPr txBox="true"/>
          <p:nvPr/>
        </p:nvSpPr>
        <p:spPr>
          <a:xfrm rot="0">
            <a:off x="3135716" y="8510110"/>
            <a:ext cx="3566734" cy="275560"/>
          </a:xfrm>
          <a:prstGeom prst="rect">
            <a:avLst/>
          </a:prstGeom>
        </p:spPr>
        <p:txBody>
          <a:bodyPr anchor="t" rtlCol="false" tIns="0" lIns="0" bIns="0" rIns="0">
            <a:spAutoFit/>
          </a:bodyPr>
          <a:lstStyle/>
          <a:p>
            <a:pPr algn="l">
              <a:lnSpc>
                <a:spcPts val="2121"/>
              </a:lnSpc>
            </a:pPr>
            <a:r>
              <a:rPr lang="en-US" sz="2001" b="true">
                <a:solidFill>
                  <a:srgbClr val="000000"/>
                </a:solidFill>
                <a:latin typeface="Montserrat Semi-Bold"/>
                <a:ea typeface="Montserrat Semi-Bold"/>
                <a:cs typeface="Montserrat Semi-Bold"/>
                <a:sym typeface="Montserrat Semi-Bold"/>
              </a:rPr>
              <a:t>www.reallygreatsite.com</a:t>
            </a:r>
          </a:p>
        </p:txBody>
      </p:sp>
      <p:sp>
        <p:nvSpPr>
          <p:cNvPr name="TextBox 20" id="20"/>
          <p:cNvSpPr txBox="true"/>
          <p:nvPr/>
        </p:nvSpPr>
        <p:spPr>
          <a:xfrm rot="0">
            <a:off x="8662828" y="4550346"/>
            <a:ext cx="6800430" cy="2366506"/>
          </a:xfrm>
          <a:prstGeom prst="rect">
            <a:avLst/>
          </a:prstGeom>
        </p:spPr>
        <p:txBody>
          <a:bodyPr anchor="t" rtlCol="false" tIns="0" lIns="0" bIns="0" rIns="0">
            <a:spAutoFit/>
          </a:bodyPr>
          <a:lstStyle/>
          <a:p>
            <a:pPr algn="l">
              <a:lnSpc>
                <a:spcPts val="2363"/>
              </a:lnSpc>
            </a:pPr>
            <a:r>
              <a:rPr lang="en-US" sz="1937">
                <a:solidFill>
                  <a:srgbClr val="000000"/>
                </a:solidFill>
                <a:latin typeface="Montserrat"/>
                <a:ea typeface="Montserrat"/>
                <a:cs typeface="Montserrat"/>
                <a:sym typeface="Montserrat"/>
              </a:rPr>
              <a:t>Lorem ipsum odor amet, consectetuer adipiscing elit. Suscipit finibus senectus aliquet augue malesuada blandit blandit sem. Elit inceptos praesent dolor conubia aliquam orci inceptos senectus mi. Dictum blandit maecenas facilisis rutrum fames. Eleifend torquent aptent tortor dictumst molestie luctus. Magnis molestie mus iaculis platea purus semper. Pellentesque mollis sem laoreet lacus tincidunt augue. </a:t>
            </a:r>
          </a:p>
        </p:txBody>
      </p:sp>
      <p:grpSp>
        <p:nvGrpSpPr>
          <p:cNvPr name="Group 21" id="21"/>
          <p:cNvGrpSpPr>
            <a:grpSpLocks noChangeAspect="true"/>
          </p:cNvGrpSpPr>
          <p:nvPr/>
        </p:nvGrpSpPr>
        <p:grpSpPr>
          <a:xfrm rot="0">
            <a:off x="1581151" y="1813240"/>
            <a:ext cx="2893479" cy="2893479"/>
            <a:chOff x="0" y="0"/>
            <a:chExt cx="14840029" cy="14840029"/>
          </a:xfrm>
        </p:grpSpPr>
        <p:sp>
          <p:nvSpPr>
            <p:cNvPr name="Freeform 22" id="22"/>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2C05F2"/>
            </a:solidFill>
          </p:spPr>
        </p:sp>
        <p:sp>
          <p:nvSpPr>
            <p:cNvPr name="Freeform 23" id="23"/>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24" id="24"/>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9"/>
              <a:stretch>
                <a:fillRect l="-24642" t="0" r="-24642" b="0"/>
              </a:stretch>
            </a:blipFill>
          </p:spPr>
        </p:sp>
      </p:grpSp>
      <p:grpSp>
        <p:nvGrpSpPr>
          <p:cNvPr name="Group 25" id="25"/>
          <p:cNvGrpSpPr>
            <a:grpSpLocks noChangeAspect="true"/>
          </p:cNvGrpSpPr>
          <p:nvPr/>
        </p:nvGrpSpPr>
        <p:grpSpPr>
          <a:xfrm rot="0">
            <a:off x="4778323" y="1813240"/>
            <a:ext cx="2893479" cy="2893479"/>
            <a:chOff x="0" y="0"/>
            <a:chExt cx="14840029" cy="14840029"/>
          </a:xfrm>
        </p:grpSpPr>
        <p:sp>
          <p:nvSpPr>
            <p:cNvPr name="Freeform 26" id="26"/>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2C05F2"/>
            </a:solidFill>
          </p:spPr>
        </p:sp>
        <p:sp>
          <p:nvSpPr>
            <p:cNvPr name="Freeform 27" id="27"/>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28" id="28"/>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10"/>
              <a:stretch>
                <a:fillRect l="-16369" t="0" r="-16369" b="0"/>
              </a:stretch>
            </a:blipFill>
          </p:spPr>
        </p:sp>
      </p:grpSp>
      <p:grpSp>
        <p:nvGrpSpPr>
          <p:cNvPr name="Group 29" id="29"/>
          <p:cNvGrpSpPr>
            <a:grpSpLocks noChangeAspect="true"/>
          </p:cNvGrpSpPr>
          <p:nvPr/>
        </p:nvGrpSpPr>
        <p:grpSpPr>
          <a:xfrm rot="0">
            <a:off x="1581151" y="4830749"/>
            <a:ext cx="2893479" cy="2893479"/>
            <a:chOff x="0" y="0"/>
            <a:chExt cx="14840029" cy="14840029"/>
          </a:xfrm>
        </p:grpSpPr>
        <p:sp>
          <p:nvSpPr>
            <p:cNvPr name="Freeform 30" id="30"/>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2C05F2"/>
            </a:solidFill>
          </p:spPr>
        </p:sp>
        <p:sp>
          <p:nvSpPr>
            <p:cNvPr name="Freeform 31" id="31"/>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32" id="32"/>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11"/>
              <a:stretch>
                <a:fillRect l="-24712" t="0" r="-24712" b="0"/>
              </a:stretch>
            </a:blipFill>
          </p:spPr>
        </p:sp>
      </p:grpSp>
      <p:grpSp>
        <p:nvGrpSpPr>
          <p:cNvPr name="Group 33" id="33"/>
          <p:cNvGrpSpPr>
            <a:grpSpLocks noChangeAspect="true"/>
          </p:cNvGrpSpPr>
          <p:nvPr/>
        </p:nvGrpSpPr>
        <p:grpSpPr>
          <a:xfrm rot="0">
            <a:off x="4778323" y="4903800"/>
            <a:ext cx="2893479" cy="2893479"/>
            <a:chOff x="0" y="0"/>
            <a:chExt cx="14840029" cy="14840029"/>
          </a:xfrm>
        </p:grpSpPr>
        <p:sp>
          <p:nvSpPr>
            <p:cNvPr name="Freeform 34" id="34"/>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2C05F2"/>
            </a:solidFill>
          </p:spPr>
        </p:sp>
        <p:sp>
          <p:nvSpPr>
            <p:cNvPr name="Freeform 35" id="35"/>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36" id="36"/>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12"/>
              <a:stretch>
                <a:fillRect l="-26286" t="0" r="-26286" b="0"/>
              </a:stretch>
            </a:blipFill>
          </p:spPr>
        </p:sp>
      </p:grpSp>
      <p:grpSp>
        <p:nvGrpSpPr>
          <p:cNvPr name="Group 37" id="37"/>
          <p:cNvGrpSpPr/>
          <p:nvPr/>
        </p:nvGrpSpPr>
        <p:grpSpPr>
          <a:xfrm rot="0">
            <a:off x="16324365" y="3212354"/>
            <a:ext cx="2846813" cy="2846813"/>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52425" cap="sq">
              <a:solidFill>
                <a:srgbClr val="2C05F2"/>
              </a:solidFill>
              <a:prstDash val="solid"/>
              <a:miter/>
            </a:ln>
          </p:spPr>
        </p:sp>
        <p:sp>
          <p:nvSpPr>
            <p:cNvPr name="TextBox 39" id="39"/>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grpSp>
        <p:nvGrpSpPr>
          <p:cNvPr name="Group 40" id="40"/>
          <p:cNvGrpSpPr/>
          <p:nvPr/>
        </p:nvGrpSpPr>
        <p:grpSpPr>
          <a:xfrm rot="0">
            <a:off x="3946166" y="3994548"/>
            <a:ext cx="1491409" cy="1491409"/>
            <a:chOff x="0" y="0"/>
            <a:chExt cx="812800" cy="812800"/>
          </a:xfrm>
        </p:grpSpPr>
        <p:sp>
          <p:nvSpPr>
            <p:cNvPr name="Freeform 41" id="4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2C05F2"/>
              </a:solidFill>
              <a:prstDash val="solid"/>
              <a:miter/>
            </a:ln>
          </p:spPr>
        </p:sp>
        <p:sp>
          <p:nvSpPr>
            <p:cNvPr name="TextBox 42" id="42"/>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grpSp>
        <p:nvGrpSpPr>
          <p:cNvPr name="Group 3" id="3"/>
          <p:cNvGrpSpPr/>
          <p:nvPr/>
        </p:nvGrpSpPr>
        <p:grpSpPr>
          <a:xfrm rot="-10800000">
            <a:off x="8490952" y="-708339"/>
            <a:ext cx="13031377" cy="11141745"/>
            <a:chOff x="0" y="0"/>
            <a:chExt cx="3432132" cy="2934451"/>
          </a:xfrm>
        </p:grpSpPr>
        <p:sp>
          <p:nvSpPr>
            <p:cNvPr name="Freeform 4" id="4"/>
            <p:cNvSpPr/>
            <p:nvPr/>
          </p:nvSpPr>
          <p:spPr>
            <a:xfrm flipH="false" flipV="false" rot="0">
              <a:off x="0" y="0"/>
              <a:ext cx="3432132" cy="2934451"/>
            </a:xfrm>
            <a:custGeom>
              <a:avLst/>
              <a:gdLst/>
              <a:ahLst/>
              <a:cxnLst/>
              <a:rect r="r" b="b" t="t" l="l"/>
              <a:pathLst>
                <a:path h="2934451" w="3432132">
                  <a:moveTo>
                    <a:pt x="0" y="0"/>
                  </a:moveTo>
                  <a:lnTo>
                    <a:pt x="3432132" y="0"/>
                  </a:lnTo>
                  <a:lnTo>
                    <a:pt x="3432132" y="2934451"/>
                  </a:lnTo>
                  <a:lnTo>
                    <a:pt x="0" y="2934451"/>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3432132" cy="2972551"/>
            </a:xfrm>
            <a:prstGeom prst="rect">
              <a:avLst/>
            </a:prstGeom>
          </p:spPr>
          <p:txBody>
            <a:bodyPr anchor="ctr" rtlCol="false" tIns="50800" lIns="50800" bIns="50800" rIns="50800"/>
            <a:lstStyle/>
            <a:p>
              <a:pPr algn="ctr">
                <a:lnSpc>
                  <a:spcPts val="2566"/>
                </a:lnSpc>
              </a:pPr>
            </a:p>
          </p:txBody>
        </p:sp>
      </p:grpSp>
      <p:sp>
        <p:nvSpPr>
          <p:cNvPr name="Freeform 6" id="6"/>
          <p:cNvSpPr/>
          <p:nvPr/>
        </p:nvSpPr>
        <p:spPr>
          <a:xfrm flipH="false" flipV="false" rot="0">
            <a:off x="1711939" y="837362"/>
            <a:ext cx="520660" cy="332276"/>
          </a:xfrm>
          <a:custGeom>
            <a:avLst/>
            <a:gdLst/>
            <a:ahLst/>
            <a:cxnLst/>
            <a:rect r="r" b="b" t="t" l="l"/>
            <a:pathLst>
              <a:path h="332276" w="520660">
                <a:moveTo>
                  <a:pt x="0" y="0"/>
                </a:moveTo>
                <a:lnTo>
                  <a:pt x="520660" y="0"/>
                </a:lnTo>
                <a:lnTo>
                  <a:pt x="520660" y="332276"/>
                </a:lnTo>
                <a:lnTo>
                  <a:pt x="0" y="3322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711939" y="8330191"/>
            <a:ext cx="5959863" cy="606822"/>
          </a:xfrm>
          <a:custGeom>
            <a:avLst/>
            <a:gdLst/>
            <a:ahLst/>
            <a:cxnLst/>
            <a:rect r="r" b="b" t="t" l="l"/>
            <a:pathLst>
              <a:path h="606822" w="5959863">
                <a:moveTo>
                  <a:pt x="0" y="0"/>
                </a:moveTo>
                <a:lnTo>
                  <a:pt x="5959863" y="0"/>
                </a:lnTo>
                <a:lnTo>
                  <a:pt x="5959863" y="606823"/>
                </a:lnTo>
                <a:lnTo>
                  <a:pt x="0" y="60682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5333339" y="8481535"/>
            <a:ext cx="846683" cy="484918"/>
          </a:xfrm>
          <a:custGeom>
            <a:avLst/>
            <a:gdLst/>
            <a:ahLst/>
            <a:cxnLst/>
            <a:rect r="r" b="b" t="t" l="l"/>
            <a:pathLst>
              <a:path h="484918" w="846683">
                <a:moveTo>
                  <a:pt x="0" y="0"/>
                </a:moveTo>
                <a:lnTo>
                  <a:pt x="846683" y="0"/>
                </a:lnTo>
                <a:lnTo>
                  <a:pt x="846683" y="484919"/>
                </a:lnTo>
                <a:lnTo>
                  <a:pt x="0" y="48491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9" id="9"/>
          <p:cNvGrpSpPr/>
          <p:nvPr/>
        </p:nvGrpSpPr>
        <p:grpSpPr>
          <a:xfrm rot="0">
            <a:off x="-1601932" y="8092501"/>
            <a:ext cx="3102905" cy="310290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2C05F2"/>
              </a:solidFill>
              <a:prstDash val="solid"/>
              <a:miter/>
            </a:ln>
          </p:spPr>
        </p:sp>
        <p:sp>
          <p:nvSpPr>
            <p:cNvPr name="TextBox 11" id="11"/>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grpSp>
        <p:nvGrpSpPr>
          <p:cNvPr name="Group 12" id="12"/>
          <p:cNvGrpSpPr/>
          <p:nvPr/>
        </p:nvGrpSpPr>
        <p:grpSpPr>
          <a:xfrm rot="0">
            <a:off x="-14551802" y="4801166"/>
            <a:ext cx="21604407" cy="2094860"/>
            <a:chOff x="0" y="0"/>
            <a:chExt cx="5690050" cy="551733"/>
          </a:xfrm>
        </p:grpSpPr>
        <p:sp>
          <p:nvSpPr>
            <p:cNvPr name="Freeform 13" id="13"/>
            <p:cNvSpPr/>
            <p:nvPr/>
          </p:nvSpPr>
          <p:spPr>
            <a:xfrm flipH="false" flipV="false" rot="0">
              <a:off x="0" y="0"/>
              <a:ext cx="5690050" cy="551733"/>
            </a:xfrm>
            <a:custGeom>
              <a:avLst/>
              <a:gdLst/>
              <a:ahLst/>
              <a:cxnLst/>
              <a:rect r="r" b="b" t="t" l="l"/>
              <a:pathLst>
                <a:path h="551733" w="5690050">
                  <a:moveTo>
                    <a:pt x="0" y="0"/>
                  </a:moveTo>
                  <a:lnTo>
                    <a:pt x="5690050" y="0"/>
                  </a:lnTo>
                  <a:lnTo>
                    <a:pt x="5690050" y="551733"/>
                  </a:lnTo>
                  <a:lnTo>
                    <a:pt x="0" y="551733"/>
                  </a:lnTo>
                  <a:close/>
                </a:path>
              </a:pathLst>
            </a:custGeom>
            <a:solidFill>
              <a:srgbClr val="2C05F2"/>
            </a:solidFill>
          </p:spPr>
        </p:sp>
        <p:sp>
          <p:nvSpPr>
            <p:cNvPr name="TextBox 14" id="14"/>
            <p:cNvSpPr txBox="true"/>
            <p:nvPr/>
          </p:nvSpPr>
          <p:spPr>
            <a:xfrm>
              <a:off x="0" y="19050"/>
              <a:ext cx="5690050" cy="532683"/>
            </a:xfrm>
            <a:prstGeom prst="rect">
              <a:avLst/>
            </a:prstGeom>
          </p:spPr>
          <p:txBody>
            <a:bodyPr anchor="ctr" rtlCol="false" tIns="50800" lIns="50800" bIns="50800" rIns="50800"/>
            <a:lstStyle/>
            <a:p>
              <a:pPr algn="ctr">
                <a:lnSpc>
                  <a:spcPts val="1841"/>
                </a:lnSpc>
              </a:pPr>
            </a:p>
          </p:txBody>
        </p:sp>
      </p:grpSp>
      <p:sp>
        <p:nvSpPr>
          <p:cNvPr name="TextBox 15" id="15"/>
          <p:cNvSpPr txBox="true"/>
          <p:nvPr/>
        </p:nvSpPr>
        <p:spPr>
          <a:xfrm rot="0">
            <a:off x="1500973" y="4965685"/>
            <a:ext cx="4705395" cy="1851547"/>
          </a:xfrm>
          <a:prstGeom prst="rect">
            <a:avLst/>
          </a:prstGeom>
        </p:spPr>
        <p:txBody>
          <a:bodyPr anchor="t" rtlCol="false" tIns="0" lIns="0" bIns="0" rIns="0">
            <a:spAutoFit/>
          </a:bodyPr>
          <a:lstStyle/>
          <a:p>
            <a:pPr algn="l">
              <a:lnSpc>
                <a:spcPts val="7175"/>
              </a:lnSpc>
            </a:pPr>
            <a:r>
              <a:rPr lang="en-US" sz="6768" b="true">
                <a:solidFill>
                  <a:srgbClr val="F7F9FC"/>
                </a:solidFill>
                <a:latin typeface="Montserrat Semi-Bold"/>
                <a:ea typeface="Montserrat Semi-Bold"/>
                <a:cs typeface="Montserrat Semi-Bold"/>
                <a:sym typeface="Montserrat Semi-Bold"/>
              </a:rPr>
              <a:t>Logistics Practices</a:t>
            </a:r>
          </a:p>
        </p:txBody>
      </p:sp>
      <p:sp>
        <p:nvSpPr>
          <p:cNvPr name="TextBox 16" id="16"/>
          <p:cNvSpPr txBox="true"/>
          <p:nvPr/>
        </p:nvSpPr>
        <p:spPr>
          <a:xfrm rot="0">
            <a:off x="2385436" y="905284"/>
            <a:ext cx="1924300" cy="245029"/>
          </a:xfrm>
          <a:prstGeom prst="rect">
            <a:avLst/>
          </a:prstGeom>
        </p:spPr>
        <p:txBody>
          <a:bodyPr anchor="t" rtlCol="false" tIns="0" lIns="0" bIns="0" rIns="0">
            <a:spAutoFit/>
          </a:bodyPr>
          <a:lstStyle/>
          <a:p>
            <a:pPr algn="l">
              <a:lnSpc>
                <a:spcPts val="1841"/>
              </a:lnSpc>
            </a:pPr>
            <a:r>
              <a:rPr lang="en-US" sz="1737" b="true">
                <a:solidFill>
                  <a:srgbClr val="000000"/>
                </a:solidFill>
                <a:latin typeface="Montserrat Semi-Bold"/>
                <a:ea typeface="Montserrat Semi-Bold"/>
                <a:cs typeface="Montserrat Semi-Bold"/>
                <a:sym typeface="Montserrat Semi-Bold"/>
              </a:rPr>
              <a:t>Studio Shodwe</a:t>
            </a:r>
          </a:p>
        </p:txBody>
      </p:sp>
      <p:sp>
        <p:nvSpPr>
          <p:cNvPr name="TextBox 17" id="17"/>
          <p:cNvSpPr txBox="true"/>
          <p:nvPr/>
        </p:nvSpPr>
        <p:spPr>
          <a:xfrm rot="0">
            <a:off x="8837710" y="924609"/>
            <a:ext cx="861992" cy="243400"/>
          </a:xfrm>
          <a:prstGeom prst="rect">
            <a:avLst/>
          </a:prstGeom>
        </p:spPr>
        <p:txBody>
          <a:bodyPr anchor="t" rtlCol="false" tIns="0" lIns="0" bIns="0" rIns="0">
            <a:spAutoFit/>
          </a:bodyPr>
          <a:lstStyle/>
          <a:p>
            <a:pPr algn="l">
              <a:lnSpc>
                <a:spcPts val="1841"/>
              </a:lnSpc>
            </a:pPr>
            <a:r>
              <a:rPr lang="en-US" b="true" sz="1737">
                <a:solidFill>
                  <a:srgbClr val="000000"/>
                </a:solidFill>
                <a:latin typeface="Montserrat Semi-Bold"/>
                <a:ea typeface="Montserrat Semi-Bold"/>
                <a:cs typeface="Montserrat Semi-Bold"/>
                <a:sym typeface="Montserrat Semi-Bold"/>
              </a:rPr>
              <a:t>HOME</a:t>
            </a:r>
          </a:p>
        </p:txBody>
      </p:sp>
      <p:sp>
        <p:nvSpPr>
          <p:cNvPr name="TextBox 18" id="18"/>
          <p:cNvSpPr txBox="true"/>
          <p:nvPr/>
        </p:nvSpPr>
        <p:spPr>
          <a:xfrm rot="0">
            <a:off x="10459026" y="926237"/>
            <a:ext cx="1979485" cy="243400"/>
          </a:xfrm>
          <a:prstGeom prst="rect">
            <a:avLst/>
          </a:prstGeom>
        </p:spPr>
        <p:txBody>
          <a:bodyPr anchor="t" rtlCol="false" tIns="0" lIns="0" bIns="0" rIns="0">
            <a:spAutoFit/>
          </a:bodyPr>
          <a:lstStyle/>
          <a:p>
            <a:pPr algn="l">
              <a:lnSpc>
                <a:spcPts val="1841"/>
              </a:lnSpc>
            </a:pPr>
            <a:r>
              <a:rPr lang="en-US" b="true" sz="1737">
                <a:solidFill>
                  <a:srgbClr val="000000"/>
                </a:solidFill>
                <a:latin typeface="Montserrat Semi-Bold"/>
                <a:ea typeface="Montserrat Semi-Bold"/>
                <a:cs typeface="Montserrat Semi-Bold"/>
                <a:sym typeface="Montserrat Semi-Bold"/>
              </a:rPr>
              <a:t>THE COMPANY</a:t>
            </a:r>
          </a:p>
        </p:txBody>
      </p:sp>
      <p:sp>
        <p:nvSpPr>
          <p:cNvPr name="TextBox 19" id="19"/>
          <p:cNvSpPr txBox="true"/>
          <p:nvPr/>
        </p:nvSpPr>
        <p:spPr>
          <a:xfrm rot="0">
            <a:off x="12958014" y="926237"/>
            <a:ext cx="1372452" cy="243400"/>
          </a:xfrm>
          <a:prstGeom prst="rect">
            <a:avLst/>
          </a:prstGeom>
        </p:spPr>
        <p:txBody>
          <a:bodyPr anchor="t" rtlCol="false" tIns="0" lIns="0" bIns="0" rIns="0">
            <a:spAutoFit/>
          </a:bodyPr>
          <a:lstStyle/>
          <a:p>
            <a:pPr algn="l">
              <a:lnSpc>
                <a:spcPts val="1841"/>
              </a:lnSpc>
            </a:pPr>
            <a:r>
              <a:rPr lang="en-US" b="true" sz="1737">
                <a:solidFill>
                  <a:srgbClr val="000000"/>
                </a:solidFill>
                <a:latin typeface="Montserrat Semi-Bold"/>
                <a:ea typeface="Montserrat Semi-Bold"/>
                <a:cs typeface="Montserrat Semi-Bold"/>
                <a:sym typeface="Montserrat Semi-Bold"/>
              </a:rPr>
              <a:t>SERVICES</a:t>
            </a:r>
          </a:p>
        </p:txBody>
      </p:sp>
      <p:sp>
        <p:nvSpPr>
          <p:cNvPr name="TextBox 20" id="20"/>
          <p:cNvSpPr txBox="true"/>
          <p:nvPr/>
        </p:nvSpPr>
        <p:spPr>
          <a:xfrm rot="0">
            <a:off x="14951914" y="916525"/>
            <a:ext cx="1372452" cy="243400"/>
          </a:xfrm>
          <a:prstGeom prst="rect">
            <a:avLst/>
          </a:prstGeom>
        </p:spPr>
        <p:txBody>
          <a:bodyPr anchor="t" rtlCol="false" tIns="0" lIns="0" bIns="0" rIns="0">
            <a:spAutoFit/>
          </a:bodyPr>
          <a:lstStyle/>
          <a:p>
            <a:pPr algn="l">
              <a:lnSpc>
                <a:spcPts val="1841"/>
              </a:lnSpc>
            </a:pPr>
            <a:r>
              <a:rPr lang="en-US" b="true" sz="1737">
                <a:solidFill>
                  <a:srgbClr val="000000"/>
                </a:solidFill>
                <a:latin typeface="Montserrat Semi-Bold"/>
                <a:ea typeface="Montserrat Semi-Bold"/>
                <a:cs typeface="Montserrat Semi-Bold"/>
                <a:sym typeface="Montserrat Semi-Bold"/>
              </a:rPr>
              <a:t>CONTACT </a:t>
            </a:r>
          </a:p>
        </p:txBody>
      </p:sp>
      <p:sp>
        <p:nvSpPr>
          <p:cNvPr name="TextBox 21" id="21"/>
          <p:cNvSpPr txBox="true"/>
          <p:nvPr/>
        </p:nvSpPr>
        <p:spPr>
          <a:xfrm rot="0">
            <a:off x="3135716" y="8510110"/>
            <a:ext cx="3566734" cy="275560"/>
          </a:xfrm>
          <a:prstGeom prst="rect">
            <a:avLst/>
          </a:prstGeom>
        </p:spPr>
        <p:txBody>
          <a:bodyPr anchor="t" rtlCol="false" tIns="0" lIns="0" bIns="0" rIns="0">
            <a:spAutoFit/>
          </a:bodyPr>
          <a:lstStyle/>
          <a:p>
            <a:pPr algn="l">
              <a:lnSpc>
                <a:spcPts val="2121"/>
              </a:lnSpc>
            </a:pPr>
            <a:r>
              <a:rPr lang="en-US" sz="2001" b="true">
                <a:solidFill>
                  <a:srgbClr val="000000"/>
                </a:solidFill>
                <a:latin typeface="Montserrat Semi-Bold"/>
                <a:ea typeface="Montserrat Semi-Bold"/>
                <a:cs typeface="Montserrat Semi-Bold"/>
                <a:sym typeface="Montserrat Semi-Bold"/>
              </a:rPr>
              <a:t>www.reallygreatsite.com</a:t>
            </a:r>
          </a:p>
        </p:txBody>
      </p:sp>
      <p:sp>
        <p:nvSpPr>
          <p:cNvPr name="TextBox 22" id="22"/>
          <p:cNvSpPr txBox="true"/>
          <p:nvPr/>
        </p:nvSpPr>
        <p:spPr>
          <a:xfrm rot="0">
            <a:off x="1500973" y="3858079"/>
            <a:ext cx="6170829" cy="943087"/>
          </a:xfrm>
          <a:prstGeom prst="rect">
            <a:avLst/>
          </a:prstGeom>
        </p:spPr>
        <p:txBody>
          <a:bodyPr anchor="t" rtlCol="false" tIns="0" lIns="0" bIns="0" rIns="0">
            <a:spAutoFit/>
          </a:bodyPr>
          <a:lstStyle/>
          <a:p>
            <a:pPr algn="l">
              <a:lnSpc>
                <a:spcPts val="7175"/>
              </a:lnSpc>
            </a:pPr>
            <a:r>
              <a:rPr lang="en-US" sz="6768" b="true">
                <a:solidFill>
                  <a:srgbClr val="2C6AD3"/>
                </a:solidFill>
                <a:latin typeface="Montserrat Heavy"/>
                <a:ea typeface="Montserrat Heavy"/>
                <a:cs typeface="Montserrat Heavy"/>
                <a:sym typeface="Montserrat Heavy"/>
              </a:rPr>
              <a:t>Sustainable </a:t>
            </a:r>
          </a:p>
        </p:txBody>
      </p:sp>
      <p:grpSp>
        <p:nvGrpSpPr>
          <p:cNvPr name="Group 23" id="23"/>
          <p:cNvGrpSpPr/>
          <p:nvPr/>
        </p:nvGrpSpPr>
        <p:grpSpPr>
          <a:xfrm rot="0">
            <a:off x="13211329" y="2155114"/>
            <a:ext cx="5880237" cy="5937387"/>
            <a:chOff x="0" y="0"/>
            <a:chExt cx="804976" cy="812800"/>
          </a:xfrm>
        </p:grpSpPr>
        <p:sp>
          <p:nvSpPr>
            <p:cNvPr name="Freeform 24" id="24"/>
            <p:cNvSpPr/>
            <p:nvPr/>
          </p:nvSpPr>
          <p:spPr>
            <a:xfrm flipH="false" flipV="false" rot="0">
              <a:off x="0" y="0"/>
              <a:ext cx="804976" cy="812800"/>
            </a:xfrm>
            <a:custGeom>
              <a:avLst/>
              <a:gdLst/>
              <a:ahLst/>
              <a:cxnLst/>
              <a:rect r="r" b="b" t="t" l="l"/>
              <a:pathLst>
                <a:path h="812800" w="804976">
                  <a:moveTo>
                    <a:pt x="0" y="0"/>
                  </a:moveTo>
                  <a:lnTo>
                    <a:pt x="804976" y="0"/>
                  </a:lnTo>
                  <a:lnTo>
                    <a:pt x="804976" y="812800"/>
                  </a:lnTo>
                  <a:lnTo>
                    <a:pt x="0" y="812800"/>
                  </a:lnTo>
                  <a:close/>
                </a:path>
              </a:pathLst>
            </a:custGeom>
            <a:blipFill>
              <a:blip r:embed="rId9"/>
              <a:stretch>
                <a:fillRect l="-25728" t="0" r="-25728" b="0"/>
              </a:stretch>
            </a:blipFill>
          </p:spPr>
        </p:sp>
      </p:grpSp>
      <p:sp>
        <p:nvSpPr>
          <p:cNvPr name="TextBox 25" id="25"/>
          <p:cNvSpPr txBox="true"/>
          <p:nvPr/>
        </p:nvSpPr>
        <p:spPr>
          <a:xfrm rot="0">
            <a:off x="7470543" y="3643806"/>
            <a:ext cx="5201721" cy="3252220"/>
          </a:xfrm>
          <a:prstGeom prst="rect">
            <a:avLst/>
          </a:prstGeom>
        </p:spPr>
        <p:txBody>
          <a:bodyPr anchor="t" rtlCol="false" tIns="0" lIns="0" bIns="0" rIns="0">
            <a:spAutoFit/>
          </a:bodyPr>
          <a:lstStyle/>
          <a:p>
            <a:pPr algn="l">
              <a:lnSpc>
                <a:spcPts val="2363"/>
              </a:lnSpc>
            </a:pPr>
            <a:r>
              <a:rPr lang="en-US" sz="1937">
                <a:solidFill>
                  <a:srgbClr val="000000"/>
                </a:solidFill>
                <a:latin typeface="Montserrat"/>
                <a:ea typeface="Montserrat"/>
                <a:cs typeface="Montserrat"/>
                <a:sym typeface="Montserrat"/>
              </a:rPr>
              <a:t>Lorem ipsum odor amet, consectetuer adipiscing elit. Suscipit finibus senectus aliquet augue malesuada blandit blandit sem. Elit inceptos praesent dolor conubia aliquam orci inceptos senectus mi. Dictum blandit maecenas facilisis rutrum fames. Eleifend torquent aptent tortor dictumst molestie luctus. Magnis molestie mus iaculis platea purus semper. Pellentesque mollis sem laoreet lacus tincidunt augue. </a:t>
            </a:r>
          </a:p>
        </p:txBody>
      </p:sp>
      <p:grpSp>
        <p:nvGrpSpPr>
          <p:cNvPr name="Group 26" id="26"/>
          <p:cNvGrpSpPr/>
          <p:nvPr/>
        </p:nvGrpSpPr>
        <p:grpSpPr>
          <a:xfrm rot="0">
            <a:off x="12672264" y="1835089"/>
            <a:ext cx="1189592" cy="1189592"/>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00025" cap="sq">
              <a:solidFill>
                <a:srgbClr val="2C05F2"/>
              </a:solidFill>
              <a:prstDash val="solid"/>
              <a:miter/>
            </a:ln>
          </p:spPr>
        </p:sp>
        <p:sp>
          <p:nvSpPr>
            <p:cNvPr name="TextBox 28" id="28"/>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929855" y="-403539"/>
            <a:ext cx="13031377" cy="11141745"/>
            <a:chOff x="0" y="0"/>
            <a:chExt cx="3432132" cy="2934451"/>
          </a:xfrm>
        </p:grpSpPr>
        <p:sp>
          <p:nvSpPr>
            <p:cNvPr name="Freeform 4" id="4"/>
            <p:cNvSpPr/>
            <p:nvPr/>
          </p:nvSpPr>
          <p:spPr>
            <a:xfrm flipH="false" flipV="false" rot="0">
              <a:off x="0" y="0"/>
              <a:ext cx="3432132" cy="2934451"/>
            </a:xfrm>
            <a:custGeom>
              <a:avLst/>
              <a:gdLst/>
              <a:ahLst/>
              <a:cxnLst/>
              <a:rect r="r" b="b" t="t" l="l"/>
              <a:pathLst>
                <a:path h="2934451" w="3432132">
                  <a:moveTo>
                    <a:pt x="0" y="0"/>
                  </a:moveTo>
                  <a:lnTo>
                    <a:pt x="3432132" y="0"/>
                  </a:lnTo>
                  <a:lnTo>
                    <a:pt x="3432132" y="2934451"/>
                  </a:lnTo>
                  <a:lnTo>
                    <a:pt x="0" y="2934451"/>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3432132" cy="2972551"/>
            </a:xfrm>
            <a:prstGeom prst="rect">
              <a:avLst/>
            </a:prstGeom>
          </p:spPr>
          <p:txBody>
            <a:bodyPr anchor="ctr" rtlCol="false" tIns="50800" lIns="50800" bIns="50800" rIns="50800"/>
            <a:lstStyle/>
            <a:p>
              <a:pPr algn="ctr">
                <a:lnSpc>
                  <a:spcPts val="2566"/>
                </a:lnSpc>
              </a:pPr>
            </a:p>
          </p:txBody>
        </p:sp>
      </p:grpSp>
      <p:sp>
        <p:nvSpPr>
          <p:cNvPr name="Freeform 6" id="6"/>
          <p:cNvSpPr/>
          <p:nvPr/>
        </p:nvSpPr>
        <p:spPr>
          <a:xfrm flipH="false" flipV="false" rot="0">
            <a:off x="1711939" y="837362"/>
            <a:ext cx="520660" cy="332276"/>
          </a:xfrm>
          <a:custGeom>
            <a:avLst/>
            <a:gdLst/>
            <a:ahLst/>
            <a:cxnLst/>
            <a:rect r="r" b="b" t="t" l="l"/>
            <a:pathLst>
              <a:path h="332276" w="520660">
                <a:moveTo>
                  <a:pt x="0" y="0"/>
                </a:moveTo>
                <a:lnTo>
                  <a:pt x="520660" y="0"/>
                </a:lnTo>
                <a:lnTo>
                  <a:pt x="520660" y="332276"/>
                </a:lnTo>
                <a:lnTo>
                  <a:pt x="0" y="3322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929855" y="-930971"/>
            <a:ext cx="22357833" cy="6098304"/>
            <a:chOff x="0" y="0"/>
            <a:chExt cx="5888483" cy="1606138"/>
          </a:xfrm>
        </p:grpSpPr>
        <p:sp>
          <p:nvSpPr>
            <p:cNvPr name="Freeform 8" id="8"/>
            <p:cNvSpPr/>
            <p:nvPr/>
          </p:nvSpPr>
          <p:spPr>
            <a:xfrm flipH="false" flipV="false" rot="0">
              <a:off x="0" y="0"/>
              <a:ext cx="5888483" cy="1606138"/>
            </a:xfrm>
            <a:custGeom>
              <a:avLst/>
              <a:gdLst/>
              <a:ahLst/>
              <a:cxnLst/>
              <a:rect r="r" b="b" t="t" l="l"/>
              <a:pathLst>
                <a:path h="1606138" w="5888483">
                  <a:moveTo>
                    <a:pt x="0" y="0"/>
                  </a:moveTo>
                  <a:lnTo>
                    <a:pt x="5888483" y="0"/>
                  </a:lnTo>
                  <a:lnTo>
                    <a:pt x="5888483" y="1606138"/>
                  </a:lnTo>
                  <a:lnTo>
                    <a:pt x="0" y="1606138"/>
                  </a:lnTo>
                  <a:close/>
                </a:path>
              </a:pathLst>
            </a:custGeom>
            <a:solidFill>
              <a:srgbClr val="E5E5E5">
                <a:alpha val="64706"/>
              </a:srgbClr>
            </a:solidFill>
          </p:spPr>
        </p:sp>
        <p:sp>
          <p:nvSpPr>
            <p:cNvPr name="TextBox 9" id="9"/>
            <p:cNvSpPr txBox="true"/>
            <p:nvPr/>
          </p:nvSpPr>
          <p:spPr>
            <a:xfrm>
              <a:off x="0" y="19050"/>
              <a:ext cx="5888483" cy="1587088"/>
            </a:xfrm>
            <a:prstGeom prst="rect">
              <a:avLst/>
            </a:prstGeom>
          </p:spPr>
          <p:txBody>
            <a:bodyPr anchor="ctr" rtlCol="false" tIns="50800" lIns="50800" bIns="50800" rIns="50800"/>
            <a:lstStyle/>
            <a:p>
              <a:pPr algn="ctr">
                <a:lnSpc>
                  <a:spcPts val="1841"/>
                </a:lnSpc>
              </a:pPr>
            </a:p>
          </p:txBody>
        </p:sp>
      </p:grpSp>
      <p:sp>
        <p:nvSpPr>
          <p:cNvPr name="Freeform 10" id="10"/>
          <p:cNvSpPr/>
          <p:nvPr/>
        </p:nvSpPr>
        <p:spPr>
          <a:xfrm flipH="false" flipV="false" rot="0">
            <a:off x="1711939" y="8330191"/>
            <a:ext cx="5959863" cy="606822"/>
          </a:xfrm>
          <a:custGeom>
            <a:avLst/>
            <a:gdLst/>
            <a:ahLst/>
            <a:cxnLst/>
            <a:rect r="r" b="b" t="t" l="l"/>
            <a:pathLst>
              <a:path h="606822" w="5959863">
                <a:moveTo>
                  <a:pt x="0" y="0"/>
                </a:moveTo>
                <a:lnTo>
                  <a:pt x="5959863" y="0"/>
                </a:lnTo>
                <a:lnTo>
                  <a:pt x="5959863" y="606823"/>
                </a:lnTo>
                <a:lnTo>
                  <a:pt x="0" y="60682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15333339" y="8481535"/>
            <a:ext cx="846683" cy="484918"/>
          </a:xfrm>
          <a:custGeom>
            <a:avLst/>
            <a:gdLst/>
            <a:ahLst/>
            <a:cxnLst/>
            <a:rect r="r" b="b" t="t" l="l"/>
            <a:pathLst>
              <a:path h="484918" w="846683">
                <a:moveTo>
                  <a:pt x="0" y="0"/>
                </a:moveTo>
                <a:lnTo>
                  <a:pt x="846683" y="0"/>
                </a:lnTo>
                <a:lnTo>
                  <a:pt x="846683" y="484919"/>
                </a:lnTo>
                <a:lnTo>
                  <a:pt x="0" y="48491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12" id="12"/>
          <p:cNvGrpSpPr/>
          <p:nvPr/>
        </p:nvGrpSpPr>
        <p:grpSpPr>
          <a:xfrm rot="0">
            <a:off x="16476765" y="-401139"/>
            <a:ext cx="3493430" cy="349343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2C05F2"/>
              </a:solidFill>
              <a:prstDash val="solid"/>
              <a:miter/>
            </a:ln>
          </p:spPr>
        </p:sp>
        <p:sp>
          <p:nvSpPr>
            <p:cNvPr name="TextBox 14" id="14"/>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grpSp>
        <p:nvGrpSpPr>
          <p:cNvPr name="Group 15" id="15"/>
          <p:cNvGrpSpPr/>
          <p:nvPr/>
        </p:nvGrpSpPr>
        <p:grpSpPr>
          <a:xfrm rot="0">
            <a:off x="-2077935" y="7714161"/>
            <a:ext cx="3493430" cy="349343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2C05F2"/>
              </a:solidFill>
              <a:prstDash val="solid"/>
              <a:miter/>
            </a:ln>
          </p:spPr>
        </p:sp>
        <p:sp>
          <p:nvSpPr>
            <p:cNvPr name="TextBox 17" id="17"/>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sp>
        <p:nvSpPr>
          <p:cNvPr name="TextBox 18" id="18"/>
          <p:cNvSpPr txBox="true"/>
          <p:nvPr/>
        </p:nvSpPr>
        <p:spPr>
          <a:xfrm rot="0">
            <a:off x="2385436" y="905284"/>
            <a:ext cx="1924300" cy="245032"/>
          </a:xfrm>
          <a:prstGeom prst="rect">
            <a:avLst/>
          </a:prstGeom>
        </p:spPr>
        <p:txBody>
          <a:bodyPr anchor="t" rtlCol="false" tIns="0" lIns="0" bIns="0" rIns="0">
            <a:spAutoFit/>
          </a:bodyPr>
          <a:lstStyle/>
          <a:p>
            <a:pPr algn="l">
              <a:lnSpc>
                <a:spcPts val="1841"/>
              </a:lnSpc>
            </a:pPr>
            <a:r>
              <a:rPr lang="en-US" sz="1737" b="true">
                <a:solidFill>
                  <a:srgbClr val="000000"/>
                </a:solidFill>
                <a:latin typeface="Montserrat Semi-Bold"/>
                <a:ea typeface="Montserrat Semi-Bold"/>
                <a:cs typeface="Montserrat Semi-Bold"/>
                <a:sym typeface="Montserrat Semi-Bold"/>
              </a:rPr>
              <a:t>LOGISTICS</a:t>
            </a:r>
          </a:p>
        </p:txBody>
      </p:sp>
      <p:sp>
        <p:nvSpPr>
          <p:cNvPr name="TextBox 19" id="19"/>
          <p:cNvSpPr txBox="true"/>
          <p:nvPr/>
        </p:nvSpPr>
        <p:spPr>
          <a:xfrm rot="0">
            <a:off x="3135716" y="8510110"/>
            <a:ext cx="3566734" cy="275560"/>
          </a:xfrm>
          <a:prstGeom prst="rect">
            <a:avLst/>
          </a:prstGeom>
        </p:spPr>
        <p:txBody>
          <a:bodyPr anchor="t" rtlCol="false" tIns="0" lIns="0" bIns="0" rIns="0">
            <a:spAutoFit/>
          </a:bodyPr>
          <a:lstStyle/>
          <a:p>
            <a:pPr algn="l">
              <a:lnSpc>
                <a:spcPts val="2121"/>
              </a:lnSpc>
            </a:pPr>
            <a:r>
              <a:rPr lang="en-US" sz="2001" b="true">
                <a:solidFill>
                  <a:srgbClr val="000000"/>
                </a:solidFill>
                <a:latin typeface="Montserrat Semi-Bold"/>
                <a:ea typeface="Montserrat Semi-Bold"/>
                <a:cs typeface="Montserrat Semi-Bold"/>
                <a:sym typeface="Montserrat Semi-Bold"/>
              </a:rPr>
              <a:t>www.reallygreatsite.com</a:t>
            </a:r>
          </a:p>
        </p:txBody>
      </p:sp>
      <p:sp>
        <p:nvSpPr>
          <p:cNvPr name="TextBox 20" id="20"/>
          <p:cNvSpPr txBox="true"/>
          <p:nvPr/>
        </p:nvSpPr>
        <p:spPr>
          <a:xfrm rot="0">
            <a:off x="1755065" y="1902172"/>
            <a:ext cx="7661538" cy="943087"/>
          </a:xfrm>
          <a:prstGeom prst="rect">
            <a:avLst/>
          </a:prstGeom>
        </p:spPr>
        <p:txBody>
          <a:bodyPr anchor="t" rtlCol="false" tIns="0" lIns="0" bIns="0" rIns="0">
            <a:spAutoFit/>
          </a:bodyPr>
          <a:lstStyle/>
          <a:p>
            <a:pPr algn="l">
              <a:lnSpc>
                <a:spcPts val="7175"/>
              </a:lnSpc>
            </a:pPr>
            <a:r>
              <a:rPr lang="en-US" sz="6768" b="true">
                <a:solidFill>
                  <a:srgbClr val="2C6AD3"/>
                </a:solidFill>
                <a:latin typeface="Montserrat Heavy"/>
                <a:ea typeface="Montserrat Heavy"/>
                <a:cs typeface="Montserrat Heavy"/>
                <a:sym typeface="Montserrat Heavy"/>
              </a:rPr>
              <a:t>Continuous </a:t>
            </a:r>
          </a:p>
        </p:txBody>
      </p:sp>
      <p:sp>
        <p:nvSpPr>
          <p:cNvPr name="TextBox 21" id="21"/>
          <p:cNvSpPr txBox="true"/>
          <p:nvPr/>
        </p:nvSpPr>
        <p:spPr>
          <a:xfrm rot="0">
            <a:off x="1755065" y="2797634"/>
            <a:ext cx="8286795" cy="1851547"/>
          </a:xfrm>
          <a:prstGeom prst="rect">
            <a:avLst/>
          </a:prstGeom>
        </p:spPr>
        <p:txBody>
          <a:bodyPr anchor="t" rtlCol="false" tIns="0" lIns="0" bIns="0" rIns="0">
            <a:spAutoFit/>
          </a:bodyPr>
          <a:lstStyle/>
          <a:p>
            <a:pPr algn="l">
              <a:lnSpc>
                <a:spcPts val="7175"/>
              </a:lnSpc>
            </a:pPr>
            <a:r>
              <a:rPr lang="en-US" sz="6768" b="true">
                <a:solidFill>
                  <a:srgbClr val="000000"/>
                </a:solidFill>
                <a:latin typeface="Montserrat Semi-Bold"/>
                <a:ea typeface="Montserrat Semi-Bold"/>
                <a:cs typeface="Montserrat Semi-Bold"/>
                <a:sym typeface="Montserrat Semi-Bold"/>
              </a:rPr>
              <a:t>Improvement Efforts</a:t>
            </a:r>
          </a:p>
        </p:txBody>
      </p:sp>
      <p:grpSp>
        <p:nvGrpSpPr>
          <p:cNvPr name="Group 22" id="22"/>
          <p:cNvGrpSpPr>
            <a:grpSpLocks noChangeAspect="true"/>
          </p:cNvGrpSpPr>
          <p:nvPr/>
        </p:nvGrpSpPr>
        <p:grpSpPr>
          <a:xfrm rot="0">
            <a:off x="1579944" y="4807280"/>
            <a:ext cx="2623611" cy="2623611"/>
            <a:chOff x="0" y="0"/>
            <a:chExt cx="14840029" cy="14840029"/>
          </a:xfrm>
        </p:grpSpPr>
        <p:sp>
          <p:nvSpPr>
            <p:cNvPr name="Freeform 23" id="23"/>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2C05F2"/>
            </a:solidFill>
          </p:spPr>
        </p:sp>
        <p:sp>
          <p:nvSpPr>
            <p:cNvPr name="Freeform 24" id="24"/>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25" id="25"/>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9"/>
              <a:stretch>
                <a:fillRect l="-28698" t="0" r="-28698" b="0"/>
              </a:stretch>
            </a:blipFill>
          </p:spPr>
        </p:sp>
      </p:grpSp>
      <p:grpSp>
        <p:nvGrpSpPr>
          <p:cNvPr name="Group 26" id="26"/>
          <p:cNvGrpSpPr>
            <a:grpSpLocks noChangeAspect="true"/>
          </p:cNvGrpSpPr>
          <p:nvPr/>
        </p:nvGrpSpPr>
        <p:grpSpPr>
          <a:xfrm rot="0">
            <a:off x="4920470" y="4943654"/>
            <a:ext cx="2623611" cy="2623611"/>
            <a:chOff x="0" y="0"/>
            <a:chExt cx="14840029" cy="14840029"/>
          </a:xfrm>
        </p:grpSpPr>
        <p:sp>
          <p:nvSpPr>
            <p:cNvPr name="Freeform 27" id="27"/>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2C05F2"/>
            </a:solidFill>
          </p:spPr>
        </p:sp>
        <p:sp>
          <p:nvSpPr>
            <p:cNvPr name="Freeform 28" id="28"/>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p:spPr>
        </p:sp>
        <p:sp>
          <p:nvSpPr>
            <p:cNvPr name="Freeform 29" id="29"/>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10"/>
              <a:stretch>
                <a:fillRect l="-24665" t="0" r="-24665" b="0"/>
              </a:stretch>
            </a:blipFill>
          </p:spPr>
        </p:sp>
      </p:grpSp>
      <p:sp>
        <p:nvSpPr>
          <p:cNvPr name="TextBox 30" id="30"/>
          <p:cNvSpPr txBox="true"/>
          <p:nvPr/>
        </p:nvSpPr>
        <p:spPr>
          <a:xfrm rot="0">
            <a:off x="9261051" y="2108656"/>
            <a:ext cx="6609930" cy="2661744"/>
          </a:xfrm>
          <a:prstGeom prst="rect">
            <a:avLst/>
          </a:prstGeom>
        </p:spPr>
        <p:txBody>
          <a:bodyPr anchor="t" rtlCol="false" tIns="0" lIns="0" bIns="0" rIns="0">
            <a:spAutoFit/>
          </a:bodyPr>
          <a:lstStyle/>
          <a:p>
            <a:pPr algn="l">
              <a:lnSpc>
                <a:spcPts val="2363"/>
              </a:lnSpc>
            </a:pPr>
            <a:r>
              <a:rPr lang="en-US" sz="1937">
                <a:solidFill>
                  <a:srgbClr val="000000"/>
                </a:solidFill>
                <a:latin typeface="Montserrat"/>
                <a:ea typeface="Montserrat"/>
                <a:cs typeface="Montserrat"/>
                <a:sym typeface="Montserrat"/>
              </a:rPr>
              <a:t>Lorem ipsum odor amet, consectetuer adipiscing elit. Suscipit finibus senectus aliquet augue malesuada blandit blandit sem. Elit inceptos praesent dolor conubia aliquam orci inceptos senectus mi. Dictum blandit maecenas facilisis rutrum fames. Eleifend torquent aptent tortor dictumst molestie luctus. Magnis molestie mus iaculis platea purus semper. Pellentesque mollis sem laoreet lacus tincidunt augue. </a:t>
            </a:r>
          </a:p>
        </p:txBody>
      </p:sp>
      <p:sp>
        <p:nvSpPr>
          <p:cNvPr name="TextBox 31" id="31"/>
          <p:cNvSpPr txBox="true"/>
          <p:nvPr/>
        </p:nvSpPr>
        <p:spPr>
          <a:xfrm rot="0">
            <a:off x="9268706" y="5200758"/>
            <a:ext cx="6918971" cy="2366506"/>
          </a:xfrm>
          <a:prstGeom prst="rect">
            <a:avLst/>
          </a:prstGeom>
        </p:spPr>
        <p:txBody>
          <a:bodyPr anchor="t" rtlCol="false" tIns="0" lIns="0" bIns="0" rIns="0">
            <a:spAutoFit/>
          </a:bodyPr>
          <a:lstStyle/>
          <a:p>
            <a:pPr algn="l">
              <a:lnSpc>
                <a:spcPts val="2363"/>
              </a:lnSpc>
            </a:pPr>
            <a:r>
              <a:rPr lang="en-US" sz="1937">
                <a:solidFill>
                  <a:srgbClr val="000000"/>
                </a:solidFill>
                <a:latin typeface="Montserrat"/>
                <a:ea typeface="Montserrat"/>
                <a:cs typeface="Montserrat"/>
                <a:sym typeface="Montserrat"/>
              </a:rPr>
              <a:t>Lorem ipsum odor amet, consectetuer adipiscing elit. Suscipit finibus senectus aliquet augue malesuada blandit blandit sem. Elit inceptos praesent dolor conubia aliquam orci inceptos senectus mi. Dictum blandit maecenas facilisis rutrum fames. Eleifend torquent aptent tortor dictumst molestie luctus. Magnis molestie mus iaculis platea purus semper. Pellentesque mollis sem laoreet lacus tincidunt augue.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888" r="0" b="-7888"/>
            </a:stretch>
          </a:blipFill>
        </p:spPr>
      </p:sp>
      <p:grpSp>
        <p:nvGrpSpPr>
          <p:cNvPr name="Group 3" id="3"/>
          <p:cNvGrpSpPr/>
          <p:nvPr/>
        </p:nvGrpSpPr>
        <p:grpSpPr>
          <a:xfrm rot="-10800000">
            <a:off x="3135716" y="-427373"/>
            <a:ext cx="17747856" cy="11141745"/>
            <a:chOff x="0" y="0"/>
            <a:chExt cx="4674332" cy="2934451"/>
          </a:xfrm>
        </p:grpSpPr>
        <p:sp>
          <p:nvSpPr>
            <p:cNvPr name="Freeform 4" id="4"/>
            <p:cNvSpPr/>
            <p:nvPr/>
          </p:nvSpPr>
          <p:spPr>
            <a:xfrm flipH="false" flipV="false" rot="0">
              <a:off x="0" y="0"/>
              <a:ext cx="4674333" cy="2934451"/>
            </a:xfrm>
            <a:custGeom>
              <a:avLst/>
              <a:gdLst/>
              <a:ahLst/>
              <a:cxnLst/>
              <a:rect r="r" b="b" t="t" l="l"/>
              <a:pathLst>
                <a:path h="2934451" w="4674333">
                  <a:moveTo>
                    <a:pt x="0" y="0"/>
                  </a:moveTo>
                  <a:lnTo>
                    <a:pt x="4674333" y="0"/>
                  </a:lnTo>
                  <a:lnTo>
                    <a:pt x="4674333" y="2934451"/>
                  </a:lnTo>
                  <a:lnTo>
                    <a:pt x="0" y="2934451"/>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4674332" cy="2972551"/>
            </a:xfrm>
            <a:prstGeom prst="rect">
              <a:avLst/>
            </a:prstGeom>
          </p:spPr>
          <p:txBody>
            <a:bodyPr anchor="ctr" rtlCol="false" tIns="50800" lIns="50800" bIns="50800" rIns="50800"/>
            <a:lstStyle/>
            <a:p>
              <a:pPr algn="ctr">
                <a:lnSpc>
                  <a:spcPts val="2566"/>
                </a:lnSpc>
              </a:pPr>
            </a:p>
          </p:txBody>
        </p:sp>
      </p:grpSp>
      <p:sp>
        <p:nvSpPr>
          <p:cNvPr name="Freeform 6" id="6"/>
          <p:cNvSpPr/>
          <p:nvPr/>
        </p:nvSpPr>
        <p:spPr>
          <a:xfrm flipH="false" flipV="false" rot="0">
            <a:off x="1711939" y="837362"/>
            <a:ext cx="520660" cy="332276"/>
          </a:xfrm>
          <a:custGeom>
            <a:avLst/>
            <a:gdLst/>
            <a:ahLst/>
            <a:cxnLst/>
            <a:rect r="r" b="b" t="t" l="l"/>
            <a:pathLst>
              <a:path h="332276" w="520660">
                <a:moveTo>
                  <a:pt x="0" y="0"/>
                </a:moveTo>
                <a:lnTo>
                  <a:pt x="520660" y="0"/>
                </a:lnTo>
                <a:lnTo>
                  <a:pt x="520660" y="332276"/>
                </a:lnTo>
                <a:lnTo>
                  <a:pt x="0" y="3322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5333339" y="8481535"/>
            <a:ext cx="846683" cy="484918"/>
          </a:xfrm>
          <a:custGeom>
            <a:avLst/>
            <a:gdLst/>
            <a:ahLst/>
            <a:cxnLst/>
            <a:rect r="r" b="b" t="t" l="l"/>
            <a:pathLst>
              <a:path h="484918" w="846683">
                <a:moveTo>
                  <a:pt x="0" y="0"/>
                </a:moveTo>
                <a:lnTo>
                  <a:pt x="846683" y="0"/>
                </a:lnTo>
                <a:lnTo>
                  <a:pt x="846683" y="484919"/>
                </a:lnTo>
                <a:lnTo>
                  <a:pt x="0" y="48491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8837710" y="4900563"/>
            <a:ext cx="5222028" cy="2171974"/>
          </a:xfrm>
          <a:prstGeom prst="rect">
            <a:avLst/>
          </a:prstGeom>
        </p:spPr>
        <p:txBody>
          <a:bodyPr anchor="t" rtlCol="false" tIns="0" lIns="0" bIns="0" rIns="0">
            <a:spAutoFit/>
          </a:bodyPr>
          <a:lstStyle/>
          <a:p>
            <a:pPr algn="l">
              <a:lnSpc>
                <a:spcPts val="16675"/>
              </a:lnSpc>
            </a:pPr>
            <a:r>
              <a:rPr lang="en-US" sz="15731" b="true">
                <a:solidFill>
                  <a:srgbClr val="000000"/>
                </a:solidFill>
                <a:latin typeface="Montserrat Semi-Bold"/>
                <a:ea typeface="Montserrat Semi-Bold"/>
                <a:cs typeface="Montserrat Semi-Bold"/>
                <a:sym typeface="Montserrat Semi-Bold"/>
              </a:rPr>
              <a:t>You!</a:t>
            </a:r>
          </a:p>
        </p:txBody>
      </p:sp>
      <p:sp>
        <p:nvSpPr>
          <p:cNvPr name="TextBox 9" id="9"/>
          <p:cNvSpPr txBox="true"/>
          <p:nvPr/>
        </p:nvSpPr>
        <p:spPr>
          <a:xfrm rot="0">
            <a:off x="8837710" y="3090638"/>
            <a:ext cx="7486656" cy="2171974"/>
          </a:xfrm>
          <a:prstGeom prst="rect">
            <a:avLst/>
          </a:prstGeom>
        </p:spPr>
        <p:txBody>
          <a:bodyPr anchor="t" rtlCol="false" tIns="0" lIns="0" bIns="0" rIns="0">
            <a:spAutoFit/>
          </a:bodyPr>
          <a:lstStyle/>
          <a:p>
            <a:pPr algn="l">
              <a:lnSpc>
                <a:spcPts val="16675"/>
              </a:lnSpc>
            </a:pPr>
            <a:r>
              <a:rPr lang="en-US" sz="15731" b="true">
                <a:solidFill>
                  <a:srgbClr val="2C6AD3"/>
                </a:solidFill>
                <a:latin typeface="Montserrat Heavy"/>
                <a:ea typeface="Montserrat Heavy"/>
                <a:cs typeface="Montserrat Heavy"/>
                <a:sym typeface="Montserrat Heavy"/>
              </a:rPr>
              <a:t>Thank </a:t>
            </a:r>
          </a:p>
        </p:txBody>
      </p:sp>
      <p:sp>
        <p:nvSpPr>
          <p:cNvPr name="TextBox 10" id="10"/>
          <p:cNvSpPr txBox="true"/>
          <p:nvPr/>
        </p:nvSpPr>
        <p:spPr>
          <a:xfrm rot="0">
            <a:off x="2385436" y="905284"/>
            <a:ext cx="1924300" cy="245032"/>
          </a:xfrm>
          <a:prstGeom prst="rect">
            <a:avLst/>
          </a:prstGeom>
        </p:spPr>
        <p:txBody>
          <a:bodyPr anchor="t" rtlCol="false" tIns="0" lIns="0" bIns="0" rIns="0">
            <a:spAutoFit/>
          </a:bodyPr>
          <a:lstStyle/>
          <a:p>
            <a:pPr algn="l">
              <a:lnSpc>
                <a:spcPts val="1841"/>
              </a:lnSpc>
            </a:pPr>
            <a:r>
              <a:rPr lang="en-US" sz="1737" b="true">
                <a:solidFill>
                  <a:srgbClr val="000000"/>
                </a:solidFill>
                <a:latin typeface="Montserrat Semi-Bold"/>
                <a:ea typeface="Montserrat Semi-Bold"/>
                <a:cs typeface="Montserrat Semi-Bold"/>
                <a:sym typeface="Montserrat Semi-Bold"/>
              </a:rPr>
              <a:t>LOGISTICS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grpSp>
        <p:nvGrpSpPr>
          <p:cNvPr name="Group 3" id="3"/>
          <p:cNvGrpSpPr/>
          <p:nvPr/>
        </p:nvGrpSpPr>
        <p:grpSpPr>
          <a:xfrm rot="0">
            <a:off x="-583342" y="0"/>
            <a:ext cx="13031377" cy="11141745"/>
            <a:chOff x="0" y="0"/>
            <a:chExt cx="3432132" cy="2934451"/>
          </a:xfrm>
        </p:grpSpPr>
        <p:sp>
          <p:nvSpPr>
            <p:cNvPr name="Freeform 4" id="4"/>
            <p:cNvSpPr/>
            <p:nvPr/>
          </p:nvSpPr>
          <p:spPr>
            <a:xfrm flipH="false" flipV="false" rot="0">
              <a:off x="0" y="0"/>
              <a:ext cx="3432132" cy="2934451"/>
            </a:xfrm>
            <a:custGeom>
              <a:avLst/>
              <a:gdLst/>
              <a:ahLst/>
              <a:cxnLst/>
              <a:rect r="r" b="b" t="t" l="l"/>
              <a:pathLst>
                <a:path h="2934451" w="3432132">
                  <a:moveTo>
                    <a:pt x="0" y="0"/>
                  </a:moveTo>
                  <a:lnTo>
                    <a:pt x="3432132" y="0"/>
                  </a:lnTo>
                  <a:lnTo>
                    <a:pt x="3432132" y="2934451"/>
                  </a:lnTo>
                  <a:lnTo>
                    <a:pt x="0" y="2934451"/>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3432132" cy="2972551"/>
            </a:xfrm>
            <a:prstGeom prst="rect">
              <a:avLst/>
            </a:prstGeom>
          </p:spPr>
          <p:txBody>
            <a:bodyPr anchor="ctr" rtlCol="false" tIns="50800" lIns="50800" bIns="50800" rIns="50800"/>
            <a:lstStyle/>
            <a:p>
              <a:pPr algn="ctr">
                <a:lnSpc>
                  <a:spcPts val="2566"/>
                </a:lnSpc>
              </a:pPr>
            </a:p>
          </p:txBody>
        </p:sp>
      </p:grpSp>
      <p:grpSp>
        <p:nvGrpSpPr>
          <p:cNvPr name="Group 6" id="6"/>
          <p:cNvGrpSpPr/>
          <p:nvPr/>
        </p:nvGrpSpPr>
        <p:grpSpPr>
          <a:xfrm rot="0">
            <a:off x="14520965" y="-1543050"/>
            <a:ext cx="3868857" cy="11997932"/>
            <a:chOff x="0" y="0"/>
            <a:chExt cx="1018958" cy="3159949"/>
          </a:xfrm>
        </p:grpSpPr>
        <p:sp>
          <p:nvSpPr>
            <p:cNvPr name="Freeform 7" id="7"/>
            <p:cNvSpPr/>
            <p:nvPr/>
          </p:nvSpPr>
          <p:spPr>
            <a:xfrm flipH="false" flipV="false" rot="0">
              <a:off x="0" y="0"/>
              <a:ext cx="1018958" cy="3159949"/>
            </a:xfrm>
            <a:custGeom>
              <a:avLst/>
              <a:gdLst/>
              <a:ahLst/>
              <a:cxnLst/>
              <a:rect r="r" b="b" t="t" l="l"/>
              <a:pathLst>
                <a:path h="3159949" w="1018958">
                  <a:moveTo>
                    <a:pt x="0" y="0"/>
                  </a:moveTo>
                  <a:lnTo>
                    <a:pt x="1018958" y="0"/>
                  </a:lnTo>
                  <a:lnTo>
                    <a:pt x="1018958" y="3159949"/>
                  </a:lnTo>
                  <a:lnTo>
                    <a:pt x="0" y="3159949"/>
                  </a:lnTo>
                  <a:close/>
                </a:path>
              </a:pathLst>
            </a:custGeom>
            <a:solidFill>
              <a:srgbClr val="2C05F2"/>
            </a:solidFill>
          </p:spPr>
        </p:sp>
        <p:sp>
          <p:nvSpPr>
            <p:cNvPr name="TextBox 8" id="8"/>
            <p:cNvSpPr txBox="true"/>
            <p:nvPr/>
          </p:nvSpPr>
          <p:spPr>
            <a:xfrm>
              <a:off x="0" y="19050"/>
              <a:ext cx="1018958" cy="3140899"/>
            </a:xfrm>
            <a:prstGeom prst="rect">
              <a:avLst/>
            </a:prstGeom>
          </p:spPr>
          <p:txBody>
            <a:bodyPr anchor="ctr" rtlCol="false" tIns="50800" lIns="50800" bIns="50800" rIns="50800"/>
            <a:lstStyle/>
            <a:p>
              <a:pPr algn="ctr">
                <a:lnSpc>
                  <a:spcPts val="1841"/>
                </a:lnSpc>
              </a:pPr>
            </a:p>
          </p:txBody>
        </p:sp>
      </p:grpSp>
      <p:grpSp>
        <p:nvGrpSpPr>
          <p:cNvPr name="Group 9" id="9"/>
          <p:cNvGrpSpPr/>
          <p:nvPr/>
        </p:nvGrpSpPr>
        <p:grpSpPr>
          <a:xfrm rot="0">
            <a:off x="11321913" y="2174807"/>
            <a:ext cx="5937387" cy="5937387"/>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3"/>
              <a:stretch>
                <a:fillRect l="-42024" t="0" r="-42024" b="0"/>
              </a:stretch>
            </a:blipFill>
          </p:spPr>
        </p:sp>
      </p:grpSp>
      <p:sp>
        <p:nvSpPr>
          <p:cNvPr name="TextBox 11" id="11"/>
          <p:cNvSpPr txBox="true"/>
          <p:nvPr/>
        </p:nvSpPr>
        <p:spPr>
          <a:xfrm rot="0">
            <a:off x="305319" y="4754245"/>
            <a:ext cx="11016594" cy="3942027"/>
          </a:xfrm>
          <a:prstGeom prst="rect">
            <a:avLst/>
          </a:prstGeom>
        </p:spPr>
        <p:txBody>
          <a:bodyPr anchor="t" rtlCol="false" tIns="0" lIns="0" bIns="0" rIns="0">
            <a:spAutoFit/>
          </a:bodyPr>
          <a:lstStyle/>
          <a:p>
            <a:pPr algn="l">
              <a:lnSpc>
                <a:spcPts val="5210"/>
              </a:lnSpc>
            </a:pPr>
            <a:r>
              <a:rPr lang="en-US" sz="4270">
                <a:solidFill>
                  <a:srgbClr val="000000"/>
                </a:solidFill>
                <a:latin typeface="Montserrat"/>
                <a:ea typeface="Montserrat"/>
                <a:cs typeface="Montserrat"/>
                <a:sym typeface="Montserrat"/>
              </a:rPr>
              <a:t>Logistics refers to </a:t>
            </a:r>
            <a:r>
              <a:rPr lang="en-US" sz="4270" b="true">
                <a:solidFill>
                  <a:srgbClr val="000000"/>
                </a:solidFill>
                <a:latin typeface="Montserrat Medium"/>
                <a:ea typeface="Montserrat Medium"/>
                <a:cs typeface="Montserrat Medium"/>
                <a:sym typeface="Montserrat Medium"/>
              </a:rPr>
              <a:t>the overall process of managing how resources are acquired, stored, and transported to their final destination</a:t>
            </a:r>
            <a:r>
              <a:rPr lang="en-US" sz="4270">
                <a:solidFill>
                  <a:srgbClr val="000000"/>
                </a:solidFill>
                <a:latin typeface="Montserrat"/>
                <a:ea typeface="Montserrat"/>
                <a:cs typeface="Montserrat"/>
                <a:sym typeface="Montserrat"/>
              </a:rPr>
              <a:t>.</a:t>
            </a:r>
          </a:p>
          <a:p>
            <a:pPr algn="l">
              <a:lnSpc>
                <a:spcPts val="5210"/>
              </a:lnSpc>
            </a:pPr>
          </a:p>
          <a:p>
            <a:pPr algn="l">
              <a:lnSpc>
                <a:spcPts val="5210"/>
              </a:lnSpc>
            </a:pPr>
          </a:p>
        </p:txBody>
      </p:sp>
      <p:sp>
        <p:nvSpPr>
          <p:cNvPr name="TextBox 12" id="12"/>
          <p:cNvSpPr txBox="true"/>
          <p:nvPr/>
        </p:nvSpPr>
        <p:spPr>
          <a:xfrm rot="0">
            <a:off x="1758027" y="2079839"/>
            <a:ext cx="7745654" cy="873462"/>
          </a:xfrm>
          <a:prstGeom prst="rect">
            <a:avLst/>
          </a:prstGeom>
        </p:spPr>
        <p:txBody>
          <a:bodyPr anchor="t" rtlCol="false" tIns="0" lIns="0" bIns="0" rIns="0">
            <a:spAutoFit/>
          </a:bodyPr>
          <a:lstStyle/>
          <a:p>
            <a:pPr algn="l">
              <a:lnSpc>
                <a:spcPts val="6645"/>
              </a:lnSpc>
            </a:pPr>
            <a:r>
              <a:rPr lang="en-US" sz="6268" b="true">
                <a:solidFill>
                  <a:srgbClr val="2C6AD3"/>
                </a:solidFill>
                <a:latin typeface="Montserrat Heavy"/>
                <a:ea typeface="Montserrat Heavy"/>
                <a:cs typeface="Montserrat Heavy"/>
                <a:sym typeface="Montserrat Heavy"/>
              </a:rPr>
              <a:t>What is Logistics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724" t="0" r="-1724" b="0"/>
            </a:stretch>
          </a:blipFill>
        </p:spPr>
      </p:sp>
      <p:grpSp>
        <p:nvGrpSpPr>
          <p:cNvPr name="Group 3" id="3"/>
          <p:cNvGrpSpPr/>
          <p:nvPr/>
        </p:nvGrpSpPr>
        <p:grpSpPr>
          <a:xfrm rot="0">
            <a:off x="16751522" y="-488008"/>
            <a:ext cx="3598960" cy="359896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2C05F2"/>
              </a:solidFill>
              <a:prstDash val="solid"/>
              <a:miter/>
            </a:ln>
          </p:spPr>
        </p:sp>
        <p:sp>
          <p:nvSpPr>
            <p:cNvPr name="TextBox 5" id="5"/>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sp>
        <p:nvSpPr>
          <p:cNvPr name="TextBox 6" id="6"/>
          <p:cNvSpPr txBox="true"/>
          <p:nvPr/>
        </p:nvSpPr>
        <p:spPr>
          <a:xfrm rot="0">
            <a:off x="1402702" y="882791"/>
            <a:ext cx="14759292" cy="943100"/>
          </a:xfrm>
          <a:prstGeom prst="rect">
            <a:avLst/>
          </a:prstGeom>
        </p:spPr>
        <p:txBody>
          <a:bodyPr anchor="t" rtlCol="false" tIns="0" lIns="0" bIns="0" rIns="0">
            <a:spAutoFit/>
          </a:bodyPr>
          <a:lstStyle/>
          <a:p>
            <a:pPr algn="l">
              <a:lnSpc>
                <a:spcPts val="7175"/>
              </a:lnSpc>
            </a:pPr>
            <a:r>
              <a:rPr lang="en-US" sz="6768" b="true">
                <a:solidFill>
                  <a:srgbClr val="2C6AD3"/>
                </a:solidFill>
                <a:latin typeface="Montserrat Heavy"/>
                <a:ea typeface="Montserrat Heavy"/>
                <a:cs typeface="Montserrat Heavy"/>
                <a:sym typeface="Montserrat Heavy"/>
              </a:rPr>
              <a:t>Key Components of Logistics</a:t>
            </a:r>
          </a:p>
        </p:txBody>
      </p:sp>
      <p:sp>
        <p:nvSpPr>
          <p:cNvPr name="TextBox 7" id="7"/>
          <p:cNvSpPr txBox="true"/>
          <p:nvPr/>
        </p:nvSpPr>
        <p:spPr>
          <a:xfrm rot="0">
            <a:off x="541337" y="2574279"/>
            <a:ext cx="15988692" cy="6658588"/>
          </a:xfrm>
          <a:prstGeom prst="rect">
            <a:avLst/>
          </a:prstGeom>
        </p:spPr>
        <p:txBody>
          <a:bodyPr anchor="t" rtlCol="false" tIns="0" lIns="0" bIns="0" rIns="0">
            <a:spAutoFit/>
          </a:bodyPr>
          <a:lstStyle/>
          <a:p>
            <a:pPr algn="l" marL="829033" indent="-414517" lvl="1">
              <a:lnSpc>
                <a:spcPts val="4070"/>
              </a:lnSpc>
              <a:buFont typeface="Arial"/>
              <a:buChar char="•"/>
            </a:pPr>
            <a:r>
              <a:rPr lang="en-US" b="true" sz="3839">
                <a:solidFill>
                  <a:srgbClr val="000000"/>
                </a:solidFill>
                <a:latin typeface="Montserrat Bold"/>
                <a:ea typeface="Montserrat Bold"/>
                <a:cs typeface="Montserrat Bold"/>
                <a:sym typeface="Montserrat Bold"/>
              </a:rPr>
              <a:t>Transportation: </a:t>
            </a:r>
            <a:r>
              <a:rPr lang="en-US" sz="3839">
                <a:solidFill>
                  <a:srgbClr val="000000"/>
                </a:solidFill>
                <a:latin typeface="Montserrat"/>
                <a:ea typeface="Montserrat"/>
                <a:cs typeface="Montserrat"/>
                <a:sym typeface="Montserrat"/>
              </a:rPr>
              <a:t>Movement of goods (road, rail, air, sea).</a:t>
            </a:r>
          </a:p>
          <a:p>
            <a:pPr algn="l">
              <a:lnSpc>
                <a:spcPts val="4070"/>
              </a:lnSpc>
            </a:pPr>
          </a:p>
          <a:p>
            <a:pPr algn="l" marL="829033" indent="-414517" lvl="1">
              <a:lnSpc>
                <a:spcPts val="4070"/>
              </a:lnSpc>
              <a:buFont typeface="Arial"/>
              <a:buChar char="•"/>
            </a:pPr>
            <a:r>
              <a:rPr lang="en-US" b="true" sz="3839">
                <a:solidFill>
                  <a:srgbClr val="000000"/>
                </a:solidFill>
                <a:latin typeface="Montserrat Bold"/>
                <a:ea typeface="Montserrat Bold"/>
                <a:cs typeface="Montserrat Bold"/>
                <a:sym typeface="Montserrat Bold"/>
              </a:rPr>
              <a:t>Warehousing: </a:t>
            </a:r>
            <a:r>
              <a:rPr lang="en-US" sz="3839">
                <a:solidFill>
                  <a:srgbClr val="000000"/>
                </a:solidFill>
                <a:latin typeface="Montserrat"/>
                <a:ea typeface="Montserrat"/>
                <a:cs typeface="Montserrat"/>
                <a:sym typeface="Montserrat"/>
              </a:rPr>
              <a:t>Storage and inventory management.</a:t>
            </a:r>
          </a:p>
          <a:p>
            <a:pPr algn="l">
              <a:lnSpc>
                <a:spcPts val="4070"/>
              </a:lnSpc>
            </a:pPr>
          </a:p>
          <a:p>
            <a:pPr algn="l" marL="829033" indent="-414517" lvl="1">
              <a:lnSpc>
                <a:spcPts val="4070"/>
              </a:lnSpc>
              <a:buFont typeface="Arial"/>
              <a:buChar char="•"/>
            </a:pPr>
            <a:r>
              <a:rPr lang="en-US" b="true" sz="3839">
                <a:solidFill>
                  <a:srgbClr val="000000"/>
                </a:solidFill>
                <a:latin typeface="Montserrat Bold"/>
                <a:ea typeface="Montserrat Bold"/>
                <a:cs typeface="Montserrat Bold"/>
                <a:sym typeface="Montserrat Bold"/>
              </a:rPr>
              <a:t>Inventory Management: </a:t>
            </a:r>
            <a:r>
              <a:rPr lang="en-US" sz="3839">
                <a:solidFill>
                  <a:srgbClr val="000000"/>
                </a:solidFill>
                <a:latin typeface="Montserrat"/>
                <a:ea typeface="Montserrat"/>
                <a:cs typeface="Montserrat"/>
                <a:sym typeface="Montserrat"/>
              </a:rPr>
              <a:t>Stock control and demand forecasting.</a:t>
            </a:r>
          </a:p>
          <a:p>
            <a:pPr algn="l">
              <a:lnSpc>
                <a:spcPts val="4070"/>
              </a:lnSpc>
            </a:pPr>
          </a:p>
          <a:p>
            <a:pPr algn="l" marL="829033" indent="-414517" lvl="1">
              <a:lnSpc>
                <a:spcPts val="4070"/>
              </a:lnSpc>
              <a:buFont typeface="Arial"/>
              <a:buChar char="•"/>
            </a:pPr>
            <a:r>
              <a:rPr lang="en-US" b="true" sz="3839">
                <a:solidFill>
                  <a:srgbClr val="000000"/>
                </a:solidFill>
                <a:latin typeface="Montserrat Bold"/>
                <a:ea typeface="Montserrat Bold"/>
                <a:cs typeface="Montserrat Bold"/>
                <a:sym typeface="Montserrat Bold"/>
              </a:rPr>
              <a:t>Supply Chain Management: </a:t>
            </a:r>
            <a:r>
              <a:rPr lang="en-US" sz="3839">
                <a:solidFill>
                  <a:srgbClr val="000000"/>
                </a:solidFill>
                <a:latin typeface="Montserrat"/>
                <a:ea typeface="Montserrat"/>
                <a:cs typeface="Montserrat"/>
                <a:sym typeface="Montserrat"/>
              </a:rPr>
              <a:t>End-to-end process optimization.</a:t>
            </a:r>
          </a:p>
          <a:p>
            <a:pPr algn="l">
              <a:lnSpc>
                <a:spcPts val="4070"/>
              </a:lnSpc>
            </a:pPr>
          </a:p>
          <a:p>
            <a:pPr algn="l" marL="829033" indent="-414517" lvl="1">
              <a:lnSpc>
                <a:spcPts val="4070"/>
              </a:lnSpc>
              <a:buFont typeface="Arial"/>
              <a:buChar char="•"/>
            </a:pPr>
            <a:r>
              <a:rPr lang="en-US" b="true" sz="3839">
                <a:solidFill>
                  <a:srgbClr val="000000"/>
                </a:solidFill>
                <a:latin typeface="Montserrat Bold"/>
                <a:ea typeface="Montserrat Bold"/>
                <a:cs typeface="Montserrat Bold"/>
                <a:sym typeface="Montserrat Bold"/>
              </a:rPr>
              <a:t>Distribution: </a:t>
            </a:r>
            <a:r>
              <a:rPr lang="en-US" sz="3839">
                <a:solidFill>
                  <a:srgbClr val="000000"/>
                </a:solidFill>
                <a:latin typeface="Montserrat"/>
                <a:ea typeface="Montserrat"/>
                <a:cs typeface="Montserrat"/>
                <a:sym typeface="Montserrat"/>
              </a:rPr>
              <a:t>Last-mile delivery and customer fulfillment.</a:t>
            </a:r>
          </a:p>
          <a:p>
            <a:pPr algn="l">
              <a:lnSpc>
                <a:spcPts val="3952"/>
              </a:lnSpc>
            </a:pPr>
          </a:p>
          <a:p>
            <a:pPr algn="l">
              <a:lnSpc>
                <a:spcPts val="3952"/>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62825">
            <a:off x="-929734" y="-448649"/>
            <a:ext cx="6248868" cy="11173544"/>
            <a:chOff x="0" y="0"/>
            <a:chExt cx="1645792" cy="2942827"/>
          </a:xfrm>
        </p:grpSpPr>
        <p:sp>
          <p:nvSpPr>
            <p:cNvPr name="Freeform 4" id="4"/>
            <p:cNvSpPr/>
            <p:nvPr/>
          </p:nvSpPr>
          <p:spPr>
            <a:xfrm flipH="false" flipV="false" rot="0">
              <a:off x="0" y="0"/>
              <a:ext cx="1645792" cy="2942827"/>
            </a:xfrm>
            <a:custGeom>
              <a:avLst/>
              <a:gdLst/>
              <a:ahLst/>
              <a:cxnLst/>
              <a:rect r="r" b="b" t="t" l="l"/>
              <a:pathLst>
                <a:path h="2942827" w="1645792">
                  <a:moveTo>
                    <a:pt x="0" y="0"/>
                  </a:moveTo>
                  <a:lnTo>
                    <a:pt x="1645792" y="0"/>
                  </a:lnTo>
                  <a:lnTo>
                    <a:pt x="1645792" y="2942827"/>
                  </a:lnTo>
                  <a:lnTo>
                    <a:pt x="0" y="2942827"/>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1645792" cy="2980927"/>
            </a:xfrm>
            <a:prstGeom prst="rect">
              <a:avLst/>
            </a:prstGeom>
          </p:spPr>
          <p:txBody>
            <a:bodyPr anchor="ctr" rtlCol="false" tIns="50800" lIns="50800" bIns="50800" rIns="50800"/>
            <a:lstStyle/>
            <a:p>
              <a:pPr algn="ctr">
                <a:lnSpc>
                  <a:spcPts val="2566"/>
                </a:lnSpc>
              </a:pPr>
            </a:p>
          </p:txBody>
        </p:sp>
      </p:grpSp>
      <p:sp>
        <p:nvSpPr>
          <p:cNvPr name="Freeform 6" id="6"/>
          <p:cNvSpPr/>
          <p:nvPr/>
        </p:nvSpPr>
        <p:spPr>
          <a:xfrm flipH="false" flipV="false" rot="0">
            <a:off x="1711939" y="837362"/>
            <a:ext cx="520660" cy="332276"/>
          </a:xfrm>
          <a:custGeom>
            <a:avLst/>
            <a:gdLst/>
            <a:ahLst/>
            <a:cxnLst/>
            <a:rect r="r" b="b" t="t" l="l"/>
            <a:pathLst>
              <a:path h="332276" w="520660">
                <a:moveTo>
                  <a:pt x="0" y="0"/>
                </a:moveTo>
                <a:lnTo>
                  <a:pt x="520660" y="0"/>
                </a:lnTo>
                <a:lnTo>
                  <a:pt x="520660" y="332276"/>
                </a:lnTo>
                <a:lnTo>
                  <a:pt x="0" y="3322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2385436" y="905284"/>
            <a:ext cx="1924300" cy="240442"/>
          </a:xfrm>
          <a:prstGeom prst="rect">
            <a:avLst/>
          </a:prstGeom>
        </p:spPr>
        <p:txBody>
          <a:bodyPr anchor="t" rtlCol="false" tIns="0" lIns="0" bIns="0" rIns="0">
            <a:spAutoFit/>
          </a:bodyPr>
          <a:lstStyle/>
          <a:p>
            <a:pPr algn="l">
              <a:lnSpc>
                <a:spcPts val="1841"/>
              </a:lnSpc>
            </a:pPr>
            <a:r>
              <a:rPr lang="en-US" b="true" sz="1737">
                <a:solidFill>
                  <a:srgbClr val="000000"/>
                </a:solidFill>
                <a:latin typeface="Montserrat Semi-Bold"/>
                <a:ea typeface="Montserrat Semi-Bold"/>
                <a:cs typeface="Montserrat Semi-Bold"/>
                <a:sym typeface="Montserrat Semi-Bold"/>
              </a:rPr>
              <a:t>LOGISTICS</a:t>
            </a:r>
          </a:p>
        </p:txBody>
      </p:sp>
      <p:sp>
        <p:nvSpPr>
          <p:cNvPr name="TextBox 8" id="8"/>
          <p:cNvSpPr txBox="true"/>
          <p:nvPr/>
        </p:nvSpPr>
        <p:spPr>
          <a:xfrm rot="0">
            <a:off x="4134476" y="1255363"/>
            <a:ext cx="8727367" cy="943100"/>
          </a:xfrm>
          <a:prstGeom prst="rect">
            <a:avLst/>
          </a:prstGeom>
        </p:spPr>
        <p:txBody>
          <a:bodyPr anchor="t" rtlCol="false" tIns="0" lIns="0" bIns="0" rIns="0">
            <a:spAutoFit/>
          </a:bodyPr>
          <a:lstStyle/>
          <a:p>
            <a:pPr algn="l">
              <a:lnSpc>
                <a:spcPts val="7175"/>
              </a:lnSpc>
            </a:pPr>
            <a:r>
              <a:rPr lang="en-US" sz="6768" b="true">
                <a:solidFill>
                  <a:srgbClr val="2C6AD3"/>
                </a:solidFill>
                <a:latin typeface="Montserrat Heavy"/>
                <a:ea typeface="Montserrat Heavy"/>
                <a:cs typeface="Montserrat Heavy"/>
                <a:sym typeface="Montserrat Heavy"/>
              </a:rPr>
              <a:t>Types of Logistics</a:t>
            </a:r>
          </a:p>
        </p:txBody>
      </p:sp>
      <p:sp>
        <p:nvSpPr>
          <p:cNvPr name="TextBox 9" id="9"/>
          <p:cNvSpPr txBox="true"/>
          <p:nvPr/>
        </p:nvSpPr>
        <p:spPr>
          <a:xfrm rot="0">
            <a:off x="185130" y="2927171"/>
            <a:ext cx="17662478" cy="5154814"/>
          </a:xfrm>
          <a:prstGeom prst="rect">
            <a:avLst/>
          </a:prstGeom>
        </p:spPr>
        <p:txBody>
          <a:bodyPr anchor="t" rtlCol="false" tIns="0" lIns="0" bIns="0" rIns="0">
            <a:spAutoFit/>
          </a:bodyPr>
          <a:lstStyle/>
          <a:p>
            <a:pPr algn="l" marL="831354" indent="-415677" lvl="1">
              <a:lnSpc>
                <a:spcPts val="4081"/>
              </a:lnSpc>
              <a:buFont typeface="Arial"/>
              <a:buChar char="•"/>
            </a:pPr>
            <a:r>
              <a:rPr lang="en-US" b="true" sz="3850">
                <a:solidFill>
                  <a:srgbClr val="000000"/>
                </a:solidFill>
                <a:latin typeface="Montserrat Semi-Bold"/>
                <a:ea typeface="Montserrat Semi-Bold"/>
                <a:cs typeface="Montserrat Semi-Bold"/>
                <a:sym typeface="Montserrat Semi-Bold"/>
              </a:rPr>
              <a:t>INBOUND LOGISTICS: </a:t>
            </a:r>
            <a:r>
              <a:rPr lang="en-US" sz="3850">
                <a:solidFill>
                  <a:srgbClr val="000000"/>
                </a:solidFill>
                <a:latin typeface="Montserrat"/>
                <a:ea typeface="Montserrat"/>
                <a:cs typeface="Montserrat"/>
                <a:sym typeface="Montserrat"/>
              </a:rPr>
              <a:t>MOVEMENT OF GOODS TO BUSINESSES.</a:t>
            </a:r>
          </a:p>
          <a:p>
            <a:pPr algn="l">
              <a:lnSpc>
                <a:spcPts val="4081"/>
              </a:lnSpc>
            </a:pPr>
          </a:p>
          <a:p>
            <a:pPr algn="l" marL="831354" indent="-415677" lvl="1">
              <a:lnSpc>
                <a:spcPts val="4081"/>
              </a:lnSpc>
              <a:buFont typeface="Arial"/>
              <a:buChar char="•"/>
            </a:pPr>
            <a:r>
              <a:rPr lang="en-US" b="true" sz="3850">
                <a:solidFill>
                  <a:srgbClr val="000000"/>
                </a:solidFill>
                <a:latin typeface="Montserrat Semi-Bold"/>
                <a:ea typeface="Montserrat Semi-Bold"/>
                <a:cs typeface="Montserrat Semi-Bold"/>
                <a:sym typeface="Montserrat Semi-Bold"/>
              </a:rPr>
              <a:t>OUTBOUND LOGISTICS: </a:t>
            </a:r>
            <a:r>
              <a:rPr lang="en-US" sz="3850">
                <a:solidFill>
                  <a:srgbClr val="000000"/>
                </a:solidFill>
                <a:latin typeface="Montserrat"/>
                <a:ea typeface="Montserrat"/>
                <a:cs typeface="Montserrat"/>
                <a:sym typeface="Montserrat"/>
              </a:rPr>
              <a:t>DELIVERY OF FINISHED GOODS TO CUSTOMERS.</a:t>
            </a:r>
          </a:p>
          <a:p>
            <a:pPr algn="l">
              <a:lnSpc>
                <a:spcPts val="4081"/>
              </a:lnSpc>
            </a:pPr>
          </a:p>
          <a:p>
            <a:pPr algn="l" marL="831354" indent="-415677" lvl="1">
              <a:lnSpc>
                <a:spcPts val="4081"/>
              </a:lnSpc>
              <a:buFont typeface="Arial"/>
              <a:buChar char="•"/>
            </a:pPr>
            <a:r>
              <a:rPr lang="en-US" b="true" sz="3850">
                <a:solidFill>
                  <a:srgbClr val="000000"/>
                </a:solidFill>
                <a:latin typeface="Montserrat Semi-Bold"/>
                <a:ea typeface="Montserrat Semi-Bold"/>
                <a:cs typeface="Montserrat Semi-Bold"/>
                <a:sym typeface="Montserrat Semi-Bold"/>
              </a:rPr>
              <a:t>REVERSE LOGISTICS:</a:t>
            </a:r>
            <a:r>
              <a:rPr lang="en-US" sz="3850">
                <a:solidFill>
                  <a:srgbClr val="000000"/>
                </a:solidFill>
                <a:latin typeface="Montserrat"/>
                <a:ea typeface="Montserrat"/>
                <a:cs typeface="Montserrat"/>
                <a:sym typeface="Montserrat"/>
              </a:rPr>
              <a:t> HANDLING RETURNS AND RECYCLING.</a:t>
            </a:r>
          </a:p>
          <a:p>
            <a:pPr algn="l">
              <a:lnSpc>
                <a:spcPts val="4081"/>
              </a:lnSpc>
            </a:pPr>
          </a:p>
          <a:p>
            <a:pPr algn="l" marL="831354" indent="-415677" lvl="1">
              <a:lnSpc>
                <a:spcPts val="4081"/>
              </a:lnSpc>
              <a:buFont typeface="Arial"/>
              <a:buChar char="•"/>
            </a:pPr>
            <a:r>
              <a:rPr lang="en-US" b="true" sz="3850">
                <a:solidFill>
                  <a:srgbClr val="000000"/>
                </a:solidFill>
                <a:latin typeface="Montserrat Semi-Bold"/>
                <a:ea typeface="Montserrat Semi-Bold"/>
                <a:cs typeface="Montserrat Semi-Bold"/>
                <a:sym typeface="Montserrat Semi-Bold"/>
              </a:rPr>
              <a:t>THIRD-PARTY LOGISTICS (3PL): </a:t>
            </a:r>
            <a:r>
              <a:rPr lang="en-US" sz="3850">
                <a:solidFill>
                  <a:srgbClr val="000000"/>
                </a:solidFill>
                <a:latin typeface="Montserrat"/>
                <a:ea typeface="Montserrat"/>
                <a:cs typeface="Montserrat"/>
                <a:sym typeface="Montserrat"/>
              </a:rPr>
              <a:t>OUTSOURCED LOGISTICS SERVICES.</a:t>
            </a:r>
          </a:p>
          <a:p>
            <a:pPr algn="l">
              <a:lnSpc>
                <a:spcPts val="4081"/>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555" r="0" b="-9555"/>
            </a:stretch>
          </a:blipFill>
        </p:spPr>
      </p:sp>
      <p:grpSp>
        <p:nvGrpSpPr>
          <p:cNvPr name="Group 3" id="3"/>
          <p:cNvGrpSpPr/>
          <p:nvPr/>
        </p:nvGrpSpPr>
        <p:grpSpPr>
          <a:xfrm rot="-10800000">
            <a:off x="8490952" y="-708339"/>
            <a:ext cx="13031377" cy="11141745"/>
            <a:chOff x="0" y="0"/>
            <a:chExt cx="3432132" cy="2934451"/>
          </a:xfrm>
        </p:grpSpPr>
        <p:sp>
          <p:nvSpPr>
            <p:cNvPr name="Freeform 4" id="4"/>
            <p:cNvSpPr/>
            <p:nvPr/>
          </p:nvSpPr>
          <p:spPr>
            <a:xfrm flipH="false" flipV="false" rot="0">
              <a:off x="0" y="0"/>
              <a:ext cx="3432132" cy="2934451"/>
            </a:xfrm>
            <a:custGeom>
              <a:avLst/>
              <a:gdLst/>
              <a:ahLst/>
              <a:cxnLst/>
              <a:rect r="r" b="b" t="t" l="l"/>
              <a:pathLst>
                <a:path h="2934451" w="3432132">
                  <a:moveTo>
                    <a:pt x="0" y="0"/>
                  </a:moveTo>
                  <a:lnTo>
                    <a:pt x="3432132" y="0"/>
                  </a:lnTo>
                  <a:lnTo>
                    <a:pt x="3432132" y="2934451"/>
                  </a:lnTo>
                  <a:lnTo>
                    <a:pt x="0" y="2934451"/>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3432132" cy="2972551"/>
            </a:xfrm>
            <a:prstGeom prst="rect">
              <a:avLst/>
            </a:prstGeom>
          </p:spPr>
          <p:txBody>
            <a:bodyPr anchor="ctr" rtlCol="false" tIns="50800" lIns="50800" bIns="50800" rIns="50800"/>
            <a:lstStyle/>
            <a:p>
              <a:pPr algn="ctr">
                <a:lnSpc>
                  <a:spcPts val="2566"/>
                </a:lnSpc>
              </a:pPr>
            </a:p>
          </p:txBody>
        </p:sp>
      </p:grpSp>
      <p:sp>
        <p:nvSpPr>
          <p:cNvPr name="Freeform 6" id="6"/>
          <p:cNvSpPr/>
          <p:nvPr/>
        </p:nvSpPr>
        <p:spPr>
          <a:xfrm flipH="false" flipV="false" rot="0">
            <a:off x="733319" y="862562"/>
            <a:ext cx="520660" cy="332276"/>
          </a:xfrm>
          <a:custGeom>
            <a:avLst/>
            <a:gdLst/>
            <a:ahLst/>
            <a:cxnLst/>
            <a:rect r="r" b="b" t="t" l="l"/>
            <a:pathLst>
              <a:path h="332276" w="520660">
                <a:moveTo>
                  <a:pt x="0" y="0"/>
                </a:moveTo>
                <a:lnTo>
                  <a:pt x="520661" y="0"/>
                </a:lnTo>
                <a:lnTo>
                  <a:pt x="520661" y="332276"/>
                </a:lnTo>
                <a:lnTo>
                  <a:pt x="0" y="3322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771419" y="1681856"/>
            <a:ext cx="18080460" cy="1300427"/>
          </a:xfrm>
          <a:prstGeom prst="rect">
            <a:avLst/>
          </a:prstGeom>
        </p:spPr>
        <p:txBody>
          <a:bodyPr anchor="t" rtlCol="false" tIns="0" lIns="0" bIns="0" rIns="0">
            <a:spAutoFit/>
          </a:bodyPr>
          <a:lstStyle/>
          <a:p>
            <a:pPr algn="l">
              <a:lnSpc>
                <a:spcPts val="9953"/>
              </a:lnSpc>
            </a:pPr>
            <a:r>
              <a:rPr lang="en-US" sz="9389" b="true">
                <a:solidFill>
                  <a:srgbClr val="2C6AD3"/>
                </a:solidFill>
                <a:latin typeface="Montserrat Heavy"/>
                <a:ea typeface="Montserrat Heavy"/>
                <a:cs typeface="Montserrat Heavy"/>
                <a:sym typeface="Montserrat Heavy"/>
              </a:rPr>
              <a:t>Challenges in Logistics </a:t>
            </a:r>
          </a:p>
        </p:txBody>
      </p:sp>
      <p:sp>
        <p:nvSpPr>
          <p:cNvPr name="TextBox 8" id="8"/>
          <p:cNvSpPr txBox="true"/>
          <p:nvPr/>
        </p:nvSpPr>
        <p:spPr>
          <a:xfrm rot="0">
            <a:off x="733319" y="4012593"/>
            <a:ext cx="15743446" cy="3987317"/>
          </a:xfrm>
          <a:prstGeom prst="rect">
            <a:avLst/>
          </a:prstGeom>
        </p:spPr>
        <p:txBody>
          <a:bodyPr anchor="t" rtlCol="false" tIns="0" lIns="0" bIns="0" rIns="0">
            <a:spAutoFit/>
          </a:bodyPr>
          <a:lstStyle/>
          <a:p>
            <a:pPr algn="l" marL="941805" indent="-470902" lvl="1">
              <a:lnSpc>
                <a:spcPts val="5321"/>
              </a:lnSpc>
              <a:buFont typeface="Arial"/>
              <a:buChar char="•"/>
            </a:pPr>
            <a:r>
              <a:rPr lang="en-US" sz="4362">
                <a:solidFill>
                  <a:srgbClr val="000000"/>
                </a:solidFill>
                <a:latin typeface="Montserrat"/>
                <a:ea typeface="Montserrat"/>
                <a:cs typeface="Montserrat"/>
                <a:sym typeface="Montserrat"/>
              </a:rPr>
              <a:t>Port Congestion and Delays.</a:t>
            </a:r>
          </a:p>
          <a:p>
            <a:pPr algn="l" marL="941805" indent="-470902" lvl="1">
              <a:lnSpc>
                <a:spcPts val="5321"/>
              </a:lnSpc>
              <a:buFont typeface="Arial"/>
              <a:buChar char="•"/>
            </a:pPr>
            <a:r>
              <a:rPr lang="en-US" sz="4362">
                <a:solidFill>
                  <a:srgbClr val="000000"/>
                </a:solidFill>
                <a:latin typeface="Montserrat"/>
                <a:ea typeface="Montserrat"/>
                <a:cs typeface="Montserrat"/>
                <a:sym typeface="Montserrat"/>
              </a:rPr>
              <a:t>High Transportation Costs.</a:t>
            </a:r>
          </a:p>
          <a:p>
            <a:pPr algn="l" marL="941805" indent="-470902" lvl="1">
              <a:lnSpc>
                <a:spcPts val="5321"/>
              </a:lnSpc>
              <a:buFont typeface="Arial"/>
              <a:buChar char="•"/>
            </a:pPr>
            <a:r>
              <a:rPr lang="en-US" sz="4362">
                <a:solidFill>
                  <a:srgbClr val="000000"/>
                </a:solidFill>
                <a:latin typeface="Montserrat"/>
                <a:ea typeface="Montserrat"/>
                <a:cs typeface="Montserrat"/>
                <a:sym typeface="Montserrat"/>
              </a:rPr>
              <a:t>Lack of Skilled Workforce.</a:t>
            </a:r>
          </a:p>
          <a:p>
            <a:pPr algn="l" marL="941805" indent="-470902" lvl="1">
              <a:lnSpc>
                <a:spcPts val="5321"/>
              </a:lnSpc>
              <a:buFont typeface="Arial"/>
              <a:buChar char="•"/>
            </a:pPr>
            <a:r>
              <a:rPr lang="en-US" sz="4362">
                <a:solidFill>
                  <a:srgbClr val="000000"/>
                </a:solidFill>
                <a:latin typeface="Montserrat"/>
                <a:ea typeface="Montserrat"/>
                <a:cs typeface="Montserrat"/>
                <a:sym typeface="Montserrat"/>
              </a:rPr>
              <a:t>Regulatory Compliance and Customs Clearance.</a:t>
            </a:r>
          </a:p>
          <a:p>
            <a:pPr algn="l" marL="941805" indent="-470902" lvl="1">
              <a:lnSpc>
                <a:spcPts val="5321"/>
              </a:lnSpc>
              <a:buFont typeface="Arial"/>
              <a:buChar char="•"/>
            </a:pPr>
            <a:r>
              <a:rPr lang="en-US" sz="4362">
                <a:solidFill>
                  <a:srgbClr val="000000"/>
                </a:solidFill>
                <a:latin typeface="Montserrat"/>
                <a:ea typeface="Montserrat"/>
                <a:cs typeface="Montserrat"/>
                <a:sym typeface="Montserrat"/>
              </a:rPr>
              <a:t>Supply Chain Disruptions (e.g., COVID-19 impact).</a:t>
            </a:r>
          </a:p>
          <a:p>
            <a:pPr algn="l">
              <a:lnSpc>
                <a:spcPts val="5321"/>
              </a:lnSpc>
            </a:pPr>
          </a:p>
        </p:txBody>
      </p:sp>
      <p:grpSp>
        <p:nvGrpSpPr>
          <p:cNvPr name="Group 9" id="9"/>
          <p:cNvGrpSpPr/>
          <p:nvPr/>
        </p:nvGrpSpPr>
        <p:grpSpPr>
          <a:xfrm rot="0">
            <a:off x="-1551453" y="7999911"/>
            <a:ext cx="3102905" cy="310290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2C05F2"/>
              </a:solidFill>
              <a:prstDash val="solid"/>
              <a:miter/>
            </a:ln>
          </p:spPr>
        </p:sp>
        <p:sp>
          <p:nvSpPr>
            <p:cNvPr name="TextBox 11" id="11"/>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grpSp>
        <p:nvGrpSpPr>
          <p:cNvPr name="Group 12" id="12"/>
          <p:cNvGrpSpPr/>
          <p:nvPr/>
        </p:nvGrpSpPr>
        <p:grpSpPr>
          <a:xfrm rot="0">
            <a:off x="16476765" y="-381815"/>
            <a:ext cx="3102905" cy="310290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2C05F2"/>
              </a:solidFill>
              <a:prstDash val="solid"/>
              <a:miter/>
            </a:ln>
          </p:spPr>
        </p:sp>
        <p:sp>
          <p:nvSpPr>
            <p:cNvPr name="TextBox 14" id="14"/>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929855" y="-403539"/>
            <a:ext cx="13031377" cy="11141745"/>
            <a:chOff x="0" y="0"/>
            <a:chExt cx="3432132" cy="2934451"/>
          </a:xfrm>
        </p:grpSpPr>
        <p:sp>
          <p:nvSpPr>
            <p:cNvPr name="Freeform 4" id="4"/>
            <p:cNvSpPr/>
            <p:nvPr/>
          </p:nvSpPr>
          <p:spPr>
            <a:xfrm flipH="false" flipV="false" rot="0">
              <a:off x="0" y="0"/>
              <a:ext cx="3432132" cy="2934451"/>
            </a:xfrm>
            <a:custGeom>
              <a:avLst/>
              <a:gdLst/>
              <a:ahLst/>
              <a:cxnLst/>
              <a:rect r="r" b="b" t="t" l="l"/>
              <a:pathLst>
                <a:path h="2934451" w="3432132">
                  <a:moveTo>
                    <a:pt x="0" y="0"/>
                  </a:moveTo>
                  <a:lnTo>
                    <a:pt x="3432132" y="0"/>
                  </a:lnTo>
                  <a:lnTo>
                    <a:pt x="3432132" y="2934451"/>
                  </a:lnTo>
                  <a:lnTo>
                    <a:pt x="0" y="2934451"/>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3432132" cy="2972551"/>
            </a:xfrm>
            <a:prstGeom prst="rect">
              <a:avLst/>
            </a:prstGeom>
          </p:spPr>
          <p:txBody>
            <a:bodyPr anchor="ctr" rtlCol="false" tIns="50800" lIns="50800" bIns="50800" rIns="50800"/>
            <a:lstStyle/>
            <a:p>
              <a:pPr algn="ctr">
                <a:lnSpc>
                  <a:spcPts val="2566"/>
                </a:lnSpc>
              </a:pPr>
            </a:p>
          </p:txBody>
        </p:sp>
      </p:grpSp>
      <p:sp>
        <p:nvSpPr>
          <p:cNvPr name="Freeform 6" id="6"/>
          <p:cNvSpPr/>
          <p:nvPr/>
        </p:nvSpPr>
        <p:spPr>
          <a:xfrm flipH="false" flipV="false" rot="0">
            <a:off x="1711939" y="837362"/>
            <a:ext cx="520660" cy="332276"/>
          </a:xfrm>
          <a:custGeom>
            <a:avLst/>
            <a:gdLst/>
            <a:ahLst/>
            <a:cxnLst/>
            <a:rect r="r" b="b" t="t" l="l"/>
            <a:pathLst>
              <a:path h="332276" w="520660">
                <a:moveTo>
                  <a:pt x="0" y="0"/>
                </a:moveTo>
                <a:lnTo>
                  <a:pt x="520660" y="0"/>
                </a:lnTo>
                <a:lnTo>
                  <a:pt x="520660" y="332276"/>
                </a:lnTo>
                <a:lnTo>
                  <a:pt x="0" y="3322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711939" y="8330191"/>
            <a:ext cx="5959863" cy="606822"/>
          </a:xfrm>
          <a:custGeom>
            <a:avLst/>
            <a:gdLst/>
            <a:ahLst/>
            <a:cxnLst/>
            <a:rect r="r" b="b" t="t" l="l"/>
            <a:pathLst>
              <a:path h="606822" w="5959863">
                <a:moveTo>
                  <a:pt x="0" y="0"/>
                </a:moveTo>
                <a:lnTo>
                  <a:pt x="5959863" y="0"/>
                </a:lnTo>
                <a:lnTo>
                  <a:pt x="5959863" y="606823"/>
                </a:lnTo>
                <a:lnTo>
                  <a:pt x="0" y="60682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5333339" y="8481535"/>
            <a:ext cx="846683" cy="484918"/>
          </a:xfrm>
          <a:custGeom>
            <a:avLst/>
            <a:gdLst/>
            <a:ahLst/>
            <a:cxnLst/>
            <a:rect r="r" b="b" t="t" l="l"/>
            <a:pathLst>
              <a:path h="484918" w="846683">
                <a:moveTo>
                  <a:pt x="0" y="0"/>
                </a:moveTo>
                <a:lnTo>
                  <a:pt x="846683" y="0"/>
                </a:lnTo>
                <a:lnTo>
                  <a:pt x="846683" y="484919"/>
                </a:lnTo>
                <a:lnTo>
                  <a:pt x="0" y="48491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3135716" y="8510110"/>
            <a:ext cx="3566734" cy="275560"/>
          </a:xfrm>
          <a:prstGeom prst="rect">
            <a:avLst/>
          </a:prstGeom>
        </p:spPr>
        <p:txBody>
          <a:bodyPr anchor="t" rtlCol="false" tIns="0" lIns="0" bIns="0" rIns="0">
            <a:spAutoFit/>
          </a:bodyPr>
          <a:lstStyle/>
          <a:p>
            <a:pPr algn="l">
              <a:lnSpc>
                <a:spcPts val="2121"/>
              </a:lnSpc>
            </a:pPr>
            <a:r>
              <a:rPr lang="en-US" sz="2001" b="true">
                <a:solidFill>
                  <a:srgbClr val="000000"/>
                </a:solidFill>
                <a:latin typeface="Montserrat Semi-Bold"/>
                <a:ea typeface="Montserrat Semi-Bold"/>
                <a:cs typeface="Montserrat Semi-Bold"/>
                <a:sym typeface="Montserrat Semi-Bold"/>
              </a:rPr>
              <a:t>www.reallygreatsite.com</a:t>
            </a:r>
          </a:p>
        </p:txBody>
      </p:sp>
      <p:grpSp>
        <p:nvGrpSpPr>
          <p:cNvPr name="Group 10" id="10"/>
          <p:cNvGrpSpPr/>
          <p:nvPr/>
        </p:nvGrpSpPr>
        <p:grpSpPr>
          <a:xfrm rot="0">
            <a:off x="-725385" y="2915006"/>
            <a:ext cx="21604407" cy="6343294"/>
            <a:chOff x="0" y="0"/>
            <a:chExt cx="5690050" cy="1670662"/>
          </a:xfrm>
        </p:grpSpPr>
        <p:sp>
          <p:nvSpPr>
            <p:cNvPr name="Freeform 11" id="11"/>
            <p:cNvSpPr/>
            <p:nvPr/>
          </p:nvSpPr>
          <p:spPr>
            <a:xfrm flipH="false" flipV="false" rot="0">
              <a:off x="0" y="0"/>
              <a:ext cx="5690050" cy="1670662"/>
            </a:xfrm>
            <a:custGeom>
              <a:avLst/>
              <a:gdLst/>
              <a:ahLst/>
              <a:cxnLst/>
              <a:rect r="r" b="b" t="t" l="l"/>
              <a:pathLst>
                <a:path h="1670662" w="5690050">
                  <a:moveTo>
                    <a:pt x="0" y="0"/>
                  </a:moveTo>
                  <a:lnTo>
                    <a:pt x="5690050" y="0"/>
                  </a:lnTo>
                  <a:lnTo>
                    <a:pt x="5690050" y="1670662"/>
                  </a:lnTo>
                  <a:lnTo>
                    <a:pt x="0" y="1670662"/>
                  </a:lnTo>
                  <a:close/>
                </a:path>
              </a:pathLst>
            </a:custGeom>
            <a:solidFill>
              <a:srgbClr val="2C05F2"/>
            </a:solidFill>
          </p:spPr>
        </p:sp>
        <p:sp>
          <p:nvSpPr>
            <p:cNvPr name="TextBox 12" id="12"/>
            <p:cNvSpPr txBox="true"/>
            <p:nvPr/>
          </p:nvSpPr>
          <p:spPr>
            <a:xfrm>
              <a:off x="0" y="19050"/>
              <a:ext cx="5690050" cy="1651612"/>
            </a:xfrm>
            <a:prstGeom prst="rect">
              <a:avLst/>
            </a:prstGeom>
          </p:spPr>
          <p:txBody>
            <a:bodyPr anchor="ctr" rtlCol="false" tIns="50800" lIns="50800" bIns="50800" rIns="50800"/>
            <a:lstStyle/>
            <a:p>
              <a:pPr algn="ctr">
                <a:lnSpc>
                  <a:spcPts val="1841"/>
                </a:lnSpc>
              </a:pPr>
            </a:p>
          </p:txBody>
        </p:sp>
      </p:grpSp>
      <p:sp>
        <p:nvSpPr>
          <p:cNvPr name="TextBox 13" id="13"/>
          <p:cNvSpPr txBox="true"/>
          <p:nvPr/>
        </p:nvSpPr>
        <p:spPr>
          <a:xfrm rot="0">
            <a:off x="7430829" y="923087"/>
            <a:ext cx="10857171" cy="1851572"/>
          </a:xfrm>
          <a:prstGeom prst="rect">
            <a:avLst/>
          </a:prstGeom>
        </p:spPr>
        <p:txBody>
          <a:bodyPr anchor="t" rtlCol="false" tIns="0" lIns="0" bIns="0" rIns="0">
            <a:spAutoFit/>
          </a:bodyPr>
          <a:lstStyle/>
          <a:p>
            <a:pPr algn="l">
              <a:lnSpc>
                <a:spcPts val="7175"/>
              </a:lnSpc>
            </a:pPr>
            <a:r>
              <a:rPr lang="en-US" sz="6768" b="true">
                <a:solidFill>
                  <a:srgbClr val="2C6AD3"/>
                </a:solidFill>
                <a:latin typeface="Montserrat Heavy"/>
                <a:ea typeface="Montserrat Heavy"/>
                <a:cs typeface="Montserrat Heavy"/>
                <a:sym typeface="Montserrat Heavy"/>
              </a:rPr>
              <a:t>Trends and Inpvation of Logistics</a:t>
            </a:r>
          </a:p>
        </p:txBody>
      </p:sp>
      <p:grpSp>
        <p:nvGrpSpPr>
          <p:cNvPr name="Group 14" id="14"/>
          <p:cNvGrpSpPr/>
          <p:nvPr/>
        </p:nvGrpSpPr>
        <p:grpSpPr>
          <a:xfrm rot="0">
            <a:off x="581583" y="2198640"/>
            <a:ext cx="5937387" cy="5937387"/>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9"/>
              <a:stretch>
                <a:fillRect l="-42024" t="0" r="-42024" b="0"/>
              </a:stretch>
            </a:blipFill>
          </p:spPr>
        </p:sp>
      </p:grpSp>
      <p:sp>
        <p:nvSpPr>
          <p:cNvPr name="TextBox 16" id="16"/>
          <p:cNvSpPr txBox="true"/>
          <p:nvPr/>
        </p:nvSpPr>
        <p:spPr>
          <a:xfrm rot="0">
            <a:off x="6702451" y="3293635"/>
            <a:ext cx="11221041" cy="4508055"/>
          </a:xfrm>
          <a:prstGeom prst="rect">
            <a:avLst/>
          </a:prstGeom>
        </p:spPr>
        <p:txBody>
          <a:bodyPr anchor="t" rtlCol="false" tIns="0" lIns="0" bIns="0" rIns="0">
            <a:spAutoFit/>
          </a:bodyPr>
          <a:lstStyle/>
          <a:p>
            <a:pPr algn="l" marL="577577" indent="-288788" lvl="1">
              <a:lnSpc>
                <a:spcPts val="3263"/>
              </a:lnSpc>
              <a:buFont typeface="Arial"/>
              <a:buChar char="•"/>
            </a:pPr>
            <a:r>
              <a:rPr lang="en-US" b="true" sz="2675">
                <a:solidFill>
                  <a:srgbClr val="FFFFFF"/>
                </a:solidFill>
                <a:latin typeface="Montserrat Bold"/>
                <a:ea typeface="Montserrat Bold"/>
                <a:cs typeface="Montserrat Bold"/>
                <a:sym typeface="Montserrat Bold"/>
              </a:rPr>
              <a:t>Automation:</a:t>
            </a:r>
            <a:r>
              <a:rPr lang="en-US" sz="2675">
                <a:solidFill>
                  <a:srgbClr val="FFFFFF"/>
                </a:solidFill>
                <a:latin typeface="Montserrat"/>
                <a:ea typeface="Montserrat"/>
                <a:cs typeface="Montserrat"/>
                <a:sym typeface="Montserrat"/>
              </a:rPr>
              <a:t> Robotics in warehouses, self-driving trucks.</a:t>
            </a:r>
          </a:p>
          <a:p>
            <a:pPr algn="l">
              <a:lnSpc>
                <a:spcPts val="3263"/>
              </a:lnSpc>
            </a:pPr>
          </a:p>
          <a:p>
            <a:pPr algn="l" marL="577577" indent="-288788" lvl="1">
              <a:lnSpc>
                <a:spcPts val="3263"/>
              </a:lnSpc>
              <a:buFont typeface="Arial"/>
              <a:buChar char="•"/>
            </a:pPr>
            <a:r>
              <a:rPr lang="en-US" b="true" sz="2675">
                <a:solidFill>
                  <a:srgbClr val="FFFFFF"/>
                </a:solidFill>
                <a:latin typeface="Montserrat Bold"/>
                <a:ea typeface="Montserrat Bold"/>
                <a:cs typeface="Montserrat Bold"/>
                <a:sym typeface="Montserrat Bold"/>
              </a:rPr>
              <a:t>Digitalization:</a:t>
            </a:r>
            <a:r>
              <a:rPr lang="en-US" sz="2675">
                <a:solidFill>
                  <a:srgbClr val="FFFFFF"/>
                </a:solidFill>
                <a:latin typeface="Montserrat"/>
                <a:ea typeface="Montserrat"/>
                <a:cs typeface="Montserrat"/>
                <a:sym typeface="Montserrat"/>
              </a:rPr>
              <a:t> Real-time tracking and data analytics.</a:t>
            </a:r>
          </a:p>
          <a:p>
            <a:pPr algn="l">
              <a:lnSpc>
                <a:spcPts val="3263"/>
              </a:lnSpc>
            </a:pPr>
          </a:p>
          <a:p>
            <a:pPr algn="l" marL="577577" indent="-288788" lvl="1">
              <a:lnSpc>
                <a:spcPts val="3263"/>
              </a:lnSpc>
              <a:buFont typeface="Arial"/>
              <a:buChar char="•"/>
            </a:pPr>
            <a:r>
              <a:rPr lang="en-US" b="true" sz="2675">
                <a:solidFill>
                  <a:srgbClr val="FFFFFF"/>
                </a:solidFill>
                <a:latin typeface="Montserrat Bold"/>
                <a:ea typeface="Montserrat Bold"/>
                <a:cs typeface="Montserrat Bold"/>
                <a:sym typeface="Montserrat Bold"/>
              </a:rPr>
              <a:t>Green Logistics:</a:t>
            </a:r>
            <a:r>
              <a:rPr lang="en-US" sz="2675">
                <a:solidFill>
                  <a:srgbClr val="FFFFFF"/>
                </a:solidFill>
                <a:latin typeface="Montserrat"/>
                <a:ea typeface="Montserrat"/>
                <a:cs typeface="Montserrat"/>
                <a:sym typeface="Montserrat"/>
              </a:rPr>
              <a:t> Sustainable practices and carbon reduction.</a:t>
            </a:r>
          </a:p>
          <a:p>
            <a:pPr algn="l">
              <a:lnSpc>
                <a:spcPts val="3263"/>
              </a:lnSpc>
            </a:pPr>
          </a:p>
          <a:p>
            <a:pPr algn="l" marL="577577" indent="-288788" lvl="1">
              <a:lnSpc>
                <a:spcPts val="3263"/>
              </a:lnSpc>
              <a:buFont typeface="Arial"/>
              <a:buChar char="•"/>
            </a:pPr>
            <a:r>
              <a:rPr lang="en-US" b="true" sz="2675">
                <a:solidFill>
                  <a:srgbClr val="FFFFFF"/>
                </a:solidFill>
                <a:latin typeface="Montserrat Bold"/>
                <a:ea typeface="Montserrat Bold"/>
                <a:cs typeface="Montserrat Bold"/>
                <a:sym typeface="Montserrat Bold"/>
              </a:rPr>
              <a:t>Artificial Intelligence:</a:t>
            </a:r>
            <a:r>
              <a:rPr lang="en-US" sz="2675">
                <a:solidFill>
                  <a:srgbClr val="FFFFFF"/>
                </a:solidFill>
                <a:latin typeface="Montserrat"/>
                <a:ea typeface="Montserrat"/>
                <a:cs typeface="Montserrat"/>
                <a:sym typeface="Montserrat"/>
              </a:rPr>
              <a:t> AI for demand prediction and      optimization.</a:t>
            </a:r>
          </a:p>
          <a:p>
            <a:pPr algn="l">
              <a:lnSpc>
                <a:spcPts val="3263"/>
              </a:lnSpc>
            </a:pPr>
          </a:p>
          <a:p>
            <a:pPr algn="l" marL="577577" indent="-288788" lvl="1">
              <a:lnSpc>
                <a:spcPts val="3263"/>
              </a:lnSpc>
              <a:buFont typeface="Arial"/>
              <a:buChar char="•"/>
            </a:pPr>
            <a:r>
              <a:rPr lang="en-US" b="true" sz="2675">
                <a:solidFill>
                  <a:srgbClr val="FFFFFF"/>
                </a:solidFill>
                <a:latin typeface="Montserrat Bold"/>
                <a:ea typeface="Montserrat Bold"/>
                <a:cs typeface="Montserrat Bold"/>
                <a:sym typeface="Montserrat Bold"/>
              </a:rPr>
              <a:t>Blockchain:</a:t>
            </a:r>
            <a:r>
              <a:rPr lang="en-US" sz="2675">
                <a:solidFill>
                  <a:srgbClr val="FFFFFF"/>
                </a:solidFill>
                <a:latin typeface="Montserrat"/>
                <a:ea typeface="Montserrat"/>
                <a:cs typeface="Montserrat"/>
                <a:sym typeface="Montserrat"/>
              </a:rPr>
              <a:t> Enhancing transparency in supply chains.</a:t>
            </a:r>
          </a:p>
          <a:p>
            <a:pPr algn="l">
              <a:lnSpc>
                <a:spcPts val="3263"/>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555" r="0" b="-9555"/>
            </a:stretch>
          </a:blipFill>
        </p:spPr>
      </p:sp>
      <p:grpSp>
        <p:nvGrpSpPr>
          <p:cNvPr name="Group 3" id="3"/>
          <p:cNvGrpSpPr/>
          <p:nvPr/>
        </p:nvGrpSpPr>
        <p:grpSpPr>
          <a:xfrm rot="-10800000">
            <a:off x="8490952" y="-708339"/>
            <a:ext cx="13031377" cy="11141745"/>
            <a:chOff x="0" y="0"/>
            <a:chExt cx="3432132" cy="2934451"/>
          </a:xfrm>
        </p:grpSpPr>
        <p:sp>
          <p:nvSpPr>
            <p:cNvPr name="Freeform 4" id="4"/>
            <p:cNvSpPr/>
            <p:nvPr/>
          </p:nvSpPr>
          <p:spPr>
            <a:xfrm flipH="false" flipV="false" rot="0">
              <a:off x="0" y="0"/>
              <a:ext cx="3432132" cy="2934451"/>
            </a:xfrm>
            <a:custGeom>
              <a:avLst/>
              <a:gdLst/>
              <a:ahLst/>
              <a:cxnLst/>
              <a:rect r="r" b="b" t="t" l="l"/>
              <a:pathLst>
                <a:path h="2934451" w="3432132">
                  <a:moveTo>
                    <a:pt x="0" y="0"/>
                  </a:moveTo>
                  <a:lnTo>
                    <a:pt x="3432132" y="0"/>
                  </a:lnTo>
                  <a:lnTo>
                    <a:pt x="3432132" y="2934451"/>
                  </a:lnTo>
                  <a:lnTo>
                    <a:pt x="0" y="2934451"/>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3432132" cy="2972551"/>
            </a:xfrm>
            <a:prstGeom prst="rect">
              <a:avLst/>
            </a:prstGeom>
          </p:spPr>
          <p:txBody>
            <a:bodyPr anchor="ctr" rtlCol="false" tIns="50800" lIns="50800" bIns="50800" rIns="50800"/>
            <a:lstStyle/>
            <a:p>
              <a:pPr algn="ctr">
                <a:lnSpc>
                  <a:spcPts val="2566"/>
                </a:lnSpc>
              </a:pPr>
            </a:p>
          </p:txBody>
        </p:sp>
      </p:grpSp>
      <p:grpSp>
        <p:nvGrpSpPr>
          <p:cNvPr name="Group 6" id="6"/>
          <p:cNvGrpSpPr/>
          <p:nvPr/>
        </p:nvGrpSpPr>
        <p:grpSpPr>
          <a:xfrm rot="0">
            <a:off x="16736547" y="-999355"/>
            <a:ext cx="3102905" cy="310290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2C05F2"/>
              </a:solidFill>
              <a:prstDash val="solid"/>
              <a:miter/>
            </a:ln>
          </p:spPr>
        </p:sp>
        <p:sp>
          <p:nvSpPr>
            <p:cNvPr name="TextBox 8" id="8"/>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sp>
        <p:nvSpPr>
          <p:cNvPr name="Freeform 9" id="9"/>
          <p:cNvSpPr/>
          <p:nvPr/>
        </p:nvSpPr>
        <p:spPr>
          <a:xfrm flipH="false" flipV="false" rot="0">
            <a:off x="1724600" y="1789391"/>
            <a:ext cx="13532704" cy="8644015"/>
          </a:xfrm>
          <a:custGeom>
            <a:avLst/>
            <a:gdLst/>
            <a:ahLst/>
            <a:cxnLst/>
            <a:rect r="r" b="b" t="t" l="l"/>
            <a:pathLst>
              <a:path h="8644015" w="13532704">
                <a:moveTo>
                  <a:pt x="0" y="0"/>
                </a:moveTo>
                <a:lnTo>
                  <a:pt x="13532704" y="0"/>
                </a:lnTo>
                <a:lnTo>
                  <a:pt x="13532704" y="8644015"/>
                </a:lnTo>
                <a:lnTo>
                  <a:pt x="0" y="8644015"/>
                </a:lnTo>
                <a:lnTo>
                  <a:pt x="0" y="0"/>
                </a:lnTo>
                <a:close/>
              </a:path>
            </a:pathLst>
          </a:custGeom>
          <a:blipFill>
            <a:blip r:embed="rId3"/>
            <a:stretch>
              <a:fillRect l="0" t="0" r="0" b="0"/>
            </a:stretch>
          </a:blipFill>
        </p:spPr>
      </p:sp>
      <p:sp>
        <p:nvSpPr>
          <p:cNvPr name="TextBox 10" id="10"/>
          <p:cNvSpPr txBox="true"/>
          <p:nvPr/>
        </p:nvSpPr>
        <p:spPr>
          <a:xfrm rot="0">
            <a:off x="694634" y="618773"/>
            <a:ext cx="16564666" cy="807629"/>
          </a:xfrm>
          <a:prstGeom prst="rect">
            <a:avLst/>
          </a:prstGeom>
        </p:spPr>
        <p:txBody>
          <a:bodyPr anchor="t" rtlCol="false" tIns="0" lIns="0" bIns="0" rIns="0">
            <a:spAutoFit/>
          </a:bodyPr>
          <a:lstStyle/>
          <a:p>
            <a:pPr algn="l">
              <a:lnSpc>
                <a:spcPts val="6127"/>
              </a:lnSpc>
            </a:pPr>
            <a:r>
              <a:rPr lang="en-US" sz="5780" b="true">
                <a:solidFill>
                  <a:srgbClr val="2C6AD3"/>
                </a:solidFill>
                <a:latin typeface="Montserrat Heavy"/>
                <a:ea typeface="Montserrat Heavy"/>
                <a:cs typeface="Montserrat Heavy"/>
                <a:sym typeface="Montserrat Heavy"/>
              </a:rPr>
              <a:t>Logistics Cost as a Percentage of GDP</a:t>
            </a:r>
          </a:p>
        </p:txBody>
      </p:sp>
      <p:grpSp>
        <p:nvGrpSpPr>
          <p:cNvPr name="Group 11" id="11"/>
          <p:cNvGrpSpPr/>
          <p:nvPr/>
        </p:nvGrpSpPr>
        <p:grpSpPr>
          <a:xfrm rot="0">
            <a:off x="-1551453" y="8266557"/>
            <a:ext cx="3102905" cy="310290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2C05F2"/>
              </a:solidFill>
              <a:prstDash val="solid"/>
              <a:miter/>
            </a:ln>
          </p:spPr>
        </p:sp>
        <p:sp>
          <p:nvSpPr>
            <p:cNvPr name="TextBox 13" id="13"/>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grpSp>
        <p:nvGrpSpPr>
          <p:cNvPr name="Group 3" id="3"/>
          <p:cNvGrpSpPr/>
          <p:nvPr/>
        </p:nvGrpSpPr>
        <p:grpSpPr>
          <a:xfrm rot="0">
            <a:off x="-929855" y="1954409"/>
            <a:ext cx="22357833" cy="1806182"/>
            <a:chOff x="0" y="0"/>
            <a:chExt cx="5888483" cy="475702"/>
          </a:xfrm>
        </p:grpSpPr>
        <p:sp>
          <p:nvSpPr>
            <p:cNvPr name="Freeform 4" id="4"/>
            <p:cNvSpPr/>
            <p:nvPr/>
          </p:nvSpPr>
          <p:spPr>
            <a:xfrm flipH="false" flipV="false" rot="0">
              <a:off x="0" y="0"/>
              <a:ext cx="5888483" cy="475702"/>
            </a:xfrm>
            <a:custGeom>
              <a:avLst/>
              <a:gdLst/>
              <a:ahLst/>
              <a:cxnLst/>
              <a:rect r="r" b="b" t="t" l="l"/>
              <a:pathLst>
                <a:path h="475702" w="5888483">
                  <a:moveTo>
                    <a:pt x="0" y="0"/>
                  </a:moveTo>
                  <a:lnTo>
                    <a:pt x="5888483" y="0"/>
                  </a:lnTo>
                  <a:lnTo>
                    <a:pt x="5888483" y="475702"/>
                  </a:lnTo>
                  <a:lnTo>
                    <a:pt x="0" y="475702"/>
                  </a:lnTo>
                  <a:close/>
                </a:path>
              </a:pathLst>
            </a:custGeom>
            <a:solidFill>
              <a:srgbClr val="E5E5E5">
                <a:alpha val="64706"/>
              </a:srgbClr>
            </a:solidFill>
          </p:spPr>
        </p:sp>
        <p:sp>
          <p:nvSpPr>
            <p:cNvPr name="TextBox 5" id="5"/>
            <p:cNvSpPr txBox="true"/>
            <p:nvPr/>
          </p:nvSpPr>
          <p:spPr>
            <a:xfrm>
              <a:off x="0" y="19050"/>
              <a:ext cx="5888483" cy="456652"/>
            </a:xfrm>
            <a:prstGeom prst="rect">
              <a:avLst/>
            </a:prstGeom>
          </p:spPr>
          <p:txBody>
            <a:bodyPr anchor="ctr" rtlCol="false" tIns="50800" lIns="50800" bIns="50800" rIns="50800"/>
            <a:lstStyle/>
            <a:p>
              <a:pPr algn="ctr">
                <a:lnSpc>
                  <a:spcPts val="1841"/>
                </a:lnSpc>
              </a:pPr>
            </a:p>
          </p:txBody>
        </p:sp>
      </p:grpSp>
      <p:sp>
        <p:nvSpPr>
          <p:cNvPr name="Freeform 6" id="6"/>
          <p:cNvSpPr/>
          <p:nvPr/>
        </p:nvSpPr>
        <p:spPr>
          <a:xfrm flipH="false" flipV="false" rot="0">
            <a:off x="1711939" y="837362"/>
            <a:ext cx="520660" cy="332276"/>
          </a:xfrm>
          <a:custGeom>
            <a:avLst/>
            <a:gdLst/>
            <a:ahLst/>
            <a:cxnLst/>
            <a:rect r="r" b="b" t="t" l="l"/>
            <a:pathLst>
              <a:path h="332276" w="520660">
                <a:moveTo>
                  <a:pt x="0" y="0"/>
                </a:moveTo>
                <a:lnTo>
                  <a:pt x="520660" y="0"/>
                </a:lnTo>
                <a:lnTo>
                  <a:pt x="520660" y="332276"/>
                </a:lnTo>
                <a:lnTo>
                  <a:pt x="0" y="3322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6476765" y="-401139"/>
            <a:ext cx="3493430" cy="349343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2C05F2"/>
              </a:solidFill>
              <a:prstDash val="solid"/>
              <a:miter/>
            </a:ln>
          </p:spPr>
        </p:sp>
        <p:sp>
          <p:nvSpPr>
            <p:cNvPr name="TextBox 9" id="9"/>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grpSp>
        <p:nvGrpSpPr>
          <p:cNvPr name="Group 10" id="10"/>
          <p:cNvGrpSpPr/>
          <p:nvPr/>
        </p:nvGrpSpPr>
        <p:grpSpPr>
          <a:xfrm rot="0">
            <a:off x="-2077935" y="7714161"/>
            <a:ext cx="3493430" cy="349343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42950" cap="sq">
              <a:solidFill>
                <a:srgbClr val="2C05F2"/>
              </a:solidFill>
              <a:prstDash val="solid"/>
              <a:miter/>
            </a:ln>
          </p:spPr>
        </p:sp>
        <p:sp>
          <p:nvSpPr>
            <p:cNvPr name="TextBox 12" id="12"/>
            <p:cNvSpPr txBox="true"/>
            <p:nvPr/>
          </p:nvSpPr>
          <p:spPr>
            <a:xfrm>
              <a:off x="76200" y="95250"/>
              <a:ext cx="660400" cy="641350"/>
            </a:xfrm>
            <a:prstGeom prst="rect">
              <a:avLst/>
            </a:prstGeom>
          </p:spPr>
          <p:txBody>
            <a:bodyPr anchor="ctr" rtlCol="false" tIns="50800" lIns="50800" bIns="50800" rIns="50800"/>
            <a:lstStyle/>
            <a:p>
              <a:pPr algn="ctr">
                <a:lnSpc>
                  <a:spcPts val="1841"/>
                </a:lnSpc>
              </a:pPr>
            </a:p>
          </p:txBody>
        </p:sp>
      </p:grpSp>
      <p:sp>
        <p:nvSpPr>
          <p:cNvPr name="TextBox 13" id="13"/>
          <p:cNvSpPr txBox="true"/>
          <p:nvPr/>
        </p:nvSpPr>
        <p:spPr>
          <a:xfrm rot="0">
            <a:off x="861887" y="1914400"/>
            <a:ext cx="12316675" cy="943100"/>
          </a:xfrm>
          <a:prstGeom prst="rect">
            <a:avLst/>
          </a:prstGeom>
        </p:spPr>
        <p:txBody>
          <a:bodyPr anchor="t" rtlCol="false" tIns="0" lIns="0" bIns="0" rIns="0">
            <a:spAutoFit/>
          </a:bodyPr>
          <a:lstStyle/>
          <a:p>
            <a:pPr algn="l">
              <a:lnSpc>
                <a:spcPts val="7175"/>
              </a:lnSpc>
            </a:pPr>
            <a:r>
              <a:rPr lang="en-US" sz="6768" b="true">
                <a:solidFill>
                  <a:srgbClr val="2C6AD3"/>
                </a:solidFill>
                <a:latin typeface="Montserrat Heavy"/>
                <a:ea typeface="Montserrat Heavy"/>
                <a:cs typeface="Montserrat Heavy"/>
                <a:sym typeface="Montserrat Heavy"/>
              </a:rPr>
              <a:t>Transnational Sea-Routes:</a:t>
            </a:r>
          </a:p>
        </p:txBody>
      </p:sp>
      <p:sp>
        <p:nvSpPr>
          <p:cNvPr name="TextBox 14" id="14"/>
          <p:cNvSpPr txBox="true"/>
          <p:nvPr/>
        </p:nvSpPr>
        <p:spPr>
          <a:xfrm rot="0">
            <a:off x="861887" y="3389699"/>
            <a:ext cx="17734384" cy="6764877"/>
          </a:xfrm>
          <a:prstGeom prst="rect">
            <a:avLst/>
          </a:prstGeom>
        </p:spPr>
        <p:txBody>
          <a:bodyPr anchor="t" rtlCol="false" tIns="0" lIns="0" bIns="0" rIns="0">
            <a:spAutoFit/>
          </a:bodyPr>
          <a:lstStyle/>
          <a:p>
            <a:pPr algn="l" marL="747590" indent="-373795" lvl="1">
              <a:lnSpc>
                <a:spcPts val="4224"/>
              </a:lnSpc>
              <a:buFont typeface="Arial"/>
              <a:buChar char="•"/>
            </a:pPr>
            <a:r>
              <a:rPr lang="en-US" sz="3462">
                <a:solidFill>
                  <a:srgbClr val="000000"/>
                </a:solidFill>
                <a:latin typeface="Montserrat"/>
                <a:ea typeface="Montserrat"/>
                <a:cs typeface="Montserrat"/>
                <a:sym typeface="Montserrat"/>
              </a:rPr>
              <a:t>Suez to Singapore/Far East Route:</a:t>
            </a:r>
          </a:p>
          <a:p>
            <a:pPr algn="l">
              <a:lnSpc>
                <a:spcPts val="4224"/>
              </a:lnSpc>
            </a:pPr>
          </a:p>
          <a:p>
            <a:pPr algn="l" marL="747590" indent="-373795" lvl="1">
              <a:lnSpc>
                <a:spcPts val="4224"/>
              </a:lnSpc>
              <a:buFont typeface="Arial"/>
              <a:buChar char="•"/>
            </a:pPr>
            <a:r>
              <a:rPr lang="en-US" sz="3462">
                <a:solidFill>
                  <a:srgbClr val="000000"/>
                </a:solidFill>
                <a:latin typeface="Montserrat"/>
                <a:ea typeface="Montserrat"/>
                <a:cs typeface="Montserrat"/>
                <a:sym typeface="Montserrat"/>
              </a:rPr>
              <a:t>Connects Europe to Asia via the Suez Canal, passing through the Red Sea, Arabian Sea, and the Indian Ocean.</a:t>
            </a:r>
          </a:p>
          <a:p>
            <a:pPr algn="l">
              <a:lnSpc>
                <a:spcPts val="4224"/>
              </a:lnSpc>
            </a:pPr>
          </a:p>
          <a:p>
            <a:pPr algn="l" marL="747590" indent="-373795" lvl="1">
              <a:lnSpc>
                <a:spcPts val="4224"/>
              </a:lnSpc>
              <a:buFont typeface="Arial"/>
              <a:buChar char="•"/>
            </a:pPr>
            <a:r>
              <a:rPr lang="en-US" sz="3462">
                <a:solidFill>
                  <a:srgbClr val="000000"/>
                </a:solidFill>
                <a:latin typeface="Montserrat"/>
                <a:ea typeface="Montserrat"/>
                <a:cs typeface="Montserrat"/>
                <a:sym typeface="Montserrat"/>
              </a:rPr>
              <a:t>Key Indian ports: Mumbai, Chennai.</a:t>
            </a:r>
          </a:p>
          <a:p>
            <a:pPr algn="l">
              <a:lnSpc>
                <a:spcPts val="4224"/>
              </a:lnSpc>
            </a:pPr>
          </a:p>
          <a:p>
            <a:pPr algn="l" marL="747590" indent="-373795" lvl="1">
              <a:lnSpc>
                <a:spcPts val="4224"/>
              </a:lnSpc>
              <a:buFont typeface="Arial"/>
              <a:buChar char="•"/>
            </a:pPr>
            <a:r>
              <a:rPr lang="en-US" sz="3462">
                <a:solidFill>
                  <a:srgbClr val="000000"/>
                </a:solidFill>
                <a:latin typeface="Montserrat"/>
                <a:ea typeface="Montserrat"/>
                <a:cs typeface="Montserrat"/>
                <a:sym typeface="Montserrat"/>
              </a:rPr>
              <a:t>Gulf to Singapore/Far East Route:</a:t>
            </a:r>
          </a:p>
          <a:p>
            <a:pPr algn="l">
              <a:lnSpc>
                <a:spcPts val="4224"/>
              </a:lnSpc>
            </a:pPr>
          </a:p>
          <a:p>
            <a:pPr algn="l" marL="747590" indent="-373795" lvl="1">
              <a:lnSpc>
                <a:spcPts val="4224"/>
              </a:lnSpc>
              <a:buFont typeface="Arial"/>
              <a:buChar char="•"/>
            </a:pPr>
            <a:r>
              <a:rPr lang="en-US" sz="3462">
                <a:solidFill>
                  <a:srgbClr val="000000"/>
                </a:solidFill>
                <a:latin typeface="Montserrat"/>
                <a:ea typeface="Montserrat"/>
                <a:cs typeface="Montserrat"/>
                <a:sym typeface="Montserrat"/>
              </a:rPr>
              <a:t>Links the Persian Gulf to Asia via the Arabian Sea and the Indian Ocean.</a:t>
            </a:r>
          </a:p>
          <a:p>
            <a:pPr algn="l">
              <a:lnSpc>
                <a:spcPts val="4224"/>
              </a:lnSpc>
            </a:pPr>
          </a:p>
          <a:p>
            <a:pPr algn="l" marL="747590" indent="-373795" lvl="1">
              <a:lnSpc>
                <a:spcPts val="4224"/>
              </a:lnSpc>
              <a:buFont typeface="Arial"/>
              <a:buChar char="•"/>
            </a:pPr>
            <a:r>
              <a:rPr lang="en-US" sz="3462">
                <a:solidFill>
                  <a:srgbClr val="000000"/>
                </a:solidFill>
                <a:latin typeface="Montserrat"/>
                <a:ea typeface="Montserrat"/>
                <a:cs typeface="Montserrat"/>
                <a:sym typeface="Montserrat"/>
              </a:rPr>
              <a:t>Key Indian ports: Kochi, Mangalore.</a:t>
            </a:r>
          </a:p>
          <a:p>
            <a:pPr algn="l">
              <a:lnSpc>
                <a:spcPts val="2882"/>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555" r="0" b="-9555"/>
            </a:stretch>
          </a:blipFill>
        </p:spPr>
      </p:sp>
      <p:grpSp>
        <p:nvGrpSpPr>
          <p:cNvPr name="Group 3" id="3"/>
          <p:cNvGrpSpPr/>
          <p:nvPr/>
        </p:nvGrpSpPr>
        <p:grpSpPr>
          <a:xfrm rot="-10800000">
            <a:off x="8510002" y="-708339"/>
            <a:ext cx="13031377" cy="11141745"/>
            <a:chOff x="0" y="0"/>
            <a:chExt cx="3432132" cy="2934451"/>
          </a:xfrm>
        </p:grpSpPr>
        <p:sp>
          <p:nvSpPr>
            <p:cNvPr name="Freeform 4" id="4"/>
            <p:cNvSpPr/>
            <p:nvPr/>
          </p:nvSpPr>
          <p:spPr>
            <a:xfrm flipH="false" flipV="false" rot="0">
              <a:off x="0" y="0"/>
              <a:ext cx="3432132" cy="2934451"/>
            </a:xfrm>
            <a:custGeom>
              <a:avLst/>
              <a:gdLst/>
              <a:ahLst/>
              <a:cxnLst/>
              <a:rect r="r" b="b" t="t" l="l"/>
              <a:pathLst>
                <a:path h="2934451" w="3432132">
                  <a:moveTo>
                    <a:pt x="0" y="0"/>
                  </a:moveTo>
                  <a:lnTo>
                    <a:pt x="3432132" y="0"/>
                  </a:lnTo>
                  <a:lnTo>
                    <a:pt x="3432132" y="2934451"/>
                  </a:lnTo>
                  <a:lnTo>
                    <a:pt x="0" y="2934451"/>
                  </a:lnTo>
                  <a:close/>
                </a:path>
              </a:pathLst>
            </a:custGeom>
            <a:gradFill rotWithShape="true">
              <a:gsLst>
                <a:gs pos="0">
                  <a:srgbClr val="FFFFFF">
                    <a:alpha val="100000"/>
                  </a:srgbClr>
                </a:gs>
                <a:gs pos="50000">
                  <a:srgbClr val="FFFFFF">
                    <a:alpha val="100000"/>
                  </a:srgbClr>
                </a:gs>
                <a:gs pos="100000">
                  <a:srgbClr val="FFFFFF">
                    <a:alpha val="0"/>
                  </a:srgbClr>
                </a:gs>
              </a:gsLst>
              <a:lin ang="0"/>
            </a:gradFill>
          </p:spPr>
        </p:sp>
        <p:sp>
          <p:nvSpPr>
            <p:cNvPr name="TextBox 5" id="5"/>
            <p:cNvSpPr txBox="true"/>
            <p:nvPr/>
          </p:nvSpPr>
          <p:spPr>
            <a:xfrm>
              <a:off x="0" y="-38100"/>
              <a:ext cx="3432132" cy="2972551"/>
            </a:xfrm>
            <a:prstGeom prst="rect">
              <a:avLst/>
            </a:prstGeom>
          </p:spPr>
          <p:txBody>
            <a:bodyPr anchor="ctr" rtlCol="false" tIns="50800" lIns="50800" bIns="50800" rIns="50800"/>
            <a:lstStyle/>
            <a:p>
              <a:pPr algn="ctr">
                <a:lnSpc>
                  <a:spcPts val="2566"/>
                </a:lnSpc>
              </a:pPr>
            </a:p>
          </p:txBody>
        </p:sp>
      </p:grpSp>
      <p:grpSp>
        <p:nvGrpSpPr>
          <p:cNvPr name="Group 6" id="6"/>
          <p:cNvGrpSpPr/>
          <p:nvPr/>
        </p:nvGrpSpPr>
        <p:grpSpPr>
          <a:xfrm rot="0">
            <a:off x="-1368005" y="1177326"/>
            <a:ext cx="22357833" cy="1058221"/>
            <a:chOff x="0" y="0"/>
            <a:chExt cx="5888483" cy="278708"/>
          </a:xfrm>
        </p:grpSpPr>
        <p:sp>
          <p:nvSpPr>
            <p:cNvPr name="Freeform 7" id="7"/>
            <p:cNvSpPr/>
            <p:nvPr/>
          </p:nvSpPr>
          <p:spPr>
            <a:xfrm flipH="false" flipV="false" rot="0">
              <a:off x="0" y="0"/>
              <a:ext cx="5888483" cy="278708"/>
            </a:xfrm>
            <a:custGeom>
              <a:avLst/>
              <a:gdLst/>
              <a:ahLst/>
              <a:cxnLst/>
              <a:rect r="r" b="b" t="t" l="l"/>
              <a:pathLst>
                <a:path h="278708" w="5888483">
                  <a:moveTo>
                    <a:pt x="0" y="0"/>
                  </a:moveTo>
                  <a:lnTo>
                    <a:pt x="5888483" y="0"/>
                  </a:lnTo>
                  <a:lnTo>
                    <a:pt x="5888483" y="278708"/>
                  </a:lnTo>
                  <a:lnTo>
                    <a:pt x="0" y="278708"/>
                  </a:lnTo>
                  <a:close/>
                </a:path>
              </a:pathLst>
            </a:custGeom>
            <a:solidFill>
              <a:srgbClr val="E5E5E5">
                <a:alpha val="64706"/>
              </a:srgbClr>
            </a:solidFill>
          </p:spPr>
        </p:sp>
        <p:sp>
          <p:nvSpPr>
            <p:cNvPr name="TextBox 8" id="8"/>
            <p:cNvSpPr txBox="true"/>
            <p:nvPr/>
          </p:nvSpPr>
          <p:spPr>
            <a:xfrm>
              <a:off x="0" y="19050"/>
              <a:ext cx="5888483" cy="259658"/>
            </a:xfrm>
            <a:prstGeom prst="rect">
              <a:avLst/>
            </a:prstGeom>
          </p:spPr>
          <p:txBody>
            <a:bodyPr anchor="ctr" rtlCol="false" tIns="50800" lIns="50800" bIns="50800" rIns="50800"/>
            <a:lstStyle/>
            <a:p>
              <a:pPr algn="ctr">
                <a:lnSpc>
                  <a:spcPts val="1841"/>
                </a:lnSpc>
              </a:pPr>
            </a:p>
          </p:txBody>
        </p:sp>
      </p:grpSp>
      <p:sp>
        <p:nvSpPr>
          <p:cNvPr name="TextBox 9" id="9"/>
          <p:cNvSpPr txBox="true"/>
          <p:nvPr/>
        </p:nvSpPr>
        <p:spPr>
          <a:xfrm rot="0">
            <a:off x="1028700" y="1253526"/>
            <a:ext cx="11341994" cy="894290"/>
          </a:xfrm>
          <a:prstGeom prst="rect">
            <a:avLst/>
          </a:prstGeom>
        </p:spPr>
        <p:txBody>
          <a:bodyPr anchor="t" rtlCol="false" tIns="0" lIns="0" bIns="0" rIns="0">
            <a:spAutoFit/>
          </a:bodyPr>
          <a:lstStyle/>
          <a:p>
            <a:pPr algn="l">
              <a:lnSpc>
                <a:spcPts val="6751"/>
              </a:lnSpc>
            </a:pPr>
            <a:r>
              <a:rPr lang="en-US" sz="6368" b="true">
                <a:solidFill>
                  <a:srgbClr val="2C6AD3"/>
                </a:solidFill>
                <a:latin typeface="Montserrat Heavy"/>
                <a:ea typeface="Montserrat Heavy"/>
                <a:cs typeface="Montserrat Heavy"/>
                <a:sym typeface="Montserrat Heavy"/>
              </a:rPr>
              <a:t>Major Ports of India:</a:t>
            </a:r>
          </a:p>
        </p:txBody>
      </p:sp>
      <p:sp>
        <p:nvSpPr>
          <p:cNvPr name="TextBox 10" id="10"/>
          <p:cNvSpPr txBox="true"/>
          <p:nvPr/>
        </p:nvSpPr>
        <p:spPr>
          <a:xfrm rot="0">
            <a:off x="564620" y="2555587"/>
            <a:ext cx="16694680" cy="7297108"/>
          </a:xfrm>
          <a:prstGeom prst="rect">
            <a:avLst/>
          </a:prstGeom>
        </p:spPr>
        <p:txBody>
          <a:bodyPr anchor="t" rtlCol="false" tIns="0" lIns="0" bIns="0" rIns="0">
            <a:spAutoFit/>
          </a:bodyPr>
          <a:lstStyle/>
          <a:p>
            <a:pPr algn="l">
              <a:lnSpc>
                <a:spcPts val="4509"/>
              </a:lnSpc>
            </a:pPr>
            <a:r>
              <a:rPr lang="en-US" sz="4253" b="true">
                <a:solidFill>
                  <a:srgbClr val="000000"/>
                </a:solidFill>
                <a:latin typeface="Montserrat Ultra-Bold"/>
                <a:ea typeface="Montserrat Ultra-Bold"/>
                <a:cs typeface="Montserrat Ultra-Bold"/>
                <a:sym typeface="Montserrat Ultra-Bold"/>
              </a:rPr>
              <a:t>Western Coast:</a:t>
            </a:r>
          </a:p>
          <a:p>
            <a:pPr algn="l">
              <a:lnSpc>
                <a:spcPts val="3555"/>
              </a:lnSpc>
            </a:pPr>
          </a:p>
          <a:p>
            <a:pPr algn="l" marL="724103" indent="-362051" lvl="1">
              <a:lnSpc>
                <a:spcPts val="3555"/>
              </a:lnSpc>
              <a:buFont typeface="Arial"/>
              <a:buChar char="•"/>
            </a:pPr>
            <a:r>
              <a:rPr lang="en-US" b="true" sz="3353">
                <a:solidFill>
                  <a:srgbClr val="000000"/>
                </a:solidFill>
                <a:latin typeface="Montserrat Ultra-Bold"/>
                <a:ea typeface="Montserrat Ultra-Bold"/>
                <a:cs typeface="Montserrat Ultra-Bold"/>
                <a:sym typeface="Montserrat Ultra-Bold"/>
              </a:rPr>
              <a:t>Mumbai Port: </a:t>
            </a:r>
            <a:r>
              <a:rPr lang="en-US" sz="3353">
                <a:solidFill>
                  <a:srgbClr val="000000"/>
                </a:solidFill>
                <a:latin typeface="Montserrat"/>
                <a:ea typeface="Montserrat"/>
                <a:cs typeface="Montserrat"/>
                <a:sym typeface="Montserrat"/>
              </a:rPr>
              <a:t>Natural harbor, one of India’s busiest ports, handles a significant portion of foreign trade.</a:t>
            </a:r>
          </a:p>
          <a:p>
            <a:pPr algn="l">
              <a:lnSpc>
                <a:spcPts val="3555"/>
              </a:lnSpc>
            </a:pPr>
          </a:p>
          <a:p>
            <a:pPr algn="l" marL="724103" indent="-362051" lvl="1">
              <a:lnSpc>
                <a:spcPts val="3555"/>
              </a:lnSpc>
              <a:buFont typeface="Arial"/>
              <a:buChar char="•"/>
            </a:pPr>
            <a:r>
              <a:rPr lang="en-US" b="true" sz="3353">
                <a:solidFill>
                  <a:srgbClr val="000000"/>
                </a:solidFill>
                <a:latin typeface="Montserrat Ultra-Bold"/>
                <a:ea typeface="Montserrat Ultra-Bold"/>
                <a:cs typeface="Montserrat Ultra-Bold"/>
                <a:sym typeface="Montserrat Ultra-Bold"/>
              </a:rPr>
              <a:t>Jawaharlal Nehru Port (Nhava </a:t>
            </a:r>
            <a:r>
              <a:rPr lang="en-US" b="true" sz="3353">
                <a:solidFill>
                  <a:srgbClr val="000000"/>
                </a:solidFill>
                <a:latin typeface="Montserrat Ultra-Bold"/>
                <a:ea typeface="Montserrat Ultra-Bold"/>
                <a:cs typeface="Montserrat Ultra-Bold"/>
                <a:sym typeface="Montserrat Ultra-Bold"/>
              </a:rPr>
              <a:t>Sheva): </a:t>
            </a:r>
            <a:r>
              <a:rPr lang="en-US" sz="3353">
                <a:solidFill>
                  <a:srgbClr val="000000"/>
                </a:solidFill>
                <a:latin typeface="Montserrat"/>
                <a:ea typeface="Montserrat"/>
                <a:cs typeface="Montserrat"/>
                <a:sym typeface="Montserrat"/>
              </a:rPr>
              <a:t>Largest container port in India.</a:t>
            </a:r>
          </a:p>
          <a:p>
            <a:pPr algn="l">
              <a:lnSpc>
                <a:spcPts val="3555"/>
              </a:lnSpc>
            </a:pPr>
          </a:p>
          <a:p>
            <a:pPr algn="l" marL="724103" indent="-362051" lvl="1">
              <a:lnSpc>
                <a:spcPts val="3555"/>
              </a:lnSpc>
              <a:buFont typeface="Arial"/>
              <a:buChar char="•"/>
            </a:pPr>
            <a:r>
              <a:rPr lang="en-US" b="true" sz="3353">
                <a:solidFill>
                  <a:srgbClr val="000000"/>
                </a:solidFill>
                <a:latin typeface="Montserrat Ultra-Bold"/>
                <a:ea typeface="Montserrat Ultra-Bold"/>
                <a:cs typeface="Montserrat Ultra-Bold"/>
                <a:sym typeface="Montserrat Ultra-Bold"/>
              </a:rPr>
              <a:t>Kandla Port: </a:t>
            </a:r>
            <a:r>
              <a:rPr lang="en-US" sz="3353">
                <a:solidFill>
                  <a:srgbClr val="000000"/>
                </a:solidFill>
                <a:latin typeface="Montserrat"/>
                <a:ea typeface="Montserrat"/>
                <a:cs typeface="Montserrat"/>
                <a:sym typeface="Montserrat"/>
              </a:rPr>
              <a:t>Busiest and richest seaport, handles petroleum, steel, and textiles.</a:t>
            </a:r>
          </a:p>
          <a:p>
            <a:pPr algn="l">
              <a:lnSpc>
                <a:spcPts val="3555"/>
              </a:lnSpc>
            </a:pPr>
          </a:p>
          <a:p>
            <a:pPr algn="l" marL="724103" indent="-362051" lvl="1">
              <a:lnSpc>
                <a:spcPts val="3555"/>
              </a:lnSpc>
              <a:buFont typeface="Arial"/>
              <a:buChar char="•"/>
            </a:pPr>
            <a:r>
              <a:rPr lang="en-US" b="true" sz="3353">
                <a:solidFill>
                  <a:srgbClr val="000000"/>
                </a:solidFill>
                <a:latin typeface="Montserrat Ultra-Bold"/>
                <a:ea typeface="Montserrat Ultra-Bold"/>
                <a:cs typeface="Montserrat Ultra-Bold"/>
                <a:sym typeface="Montserrat Ultra-Bold"/>
              </a:rPr>
              <a:t>Mangalore Port: </a:t>
            </a:r>
            <a:r>
              <a:rPr lang="en-US" sz="3353">
                <a:solidFill>
                  <a:srgbClr val="000000"/>
                </a:solidFill>
                <a:latin typeface="Montserrat"/>
                <a:ea typeface="Montserrat"/>
                <a:cs typeface="Montserrat"/>
                <a:sym typeface="Montserrat"/>
              </a:rPr>
              <a:t>Handles petroleum products, iron ore, and fertilizers</a:t>
            </a:r>
            <a:r>
              <a:rPr lang="en-US" b="true" sz="3353">
                <a:solidFill>
                  <a:srgbClr val="000000"/>
                </a:solidFill>
                <a:latin typeface="Montserrat Ultra-Bold"/>
                <a:ea typeface="Montserrat Ultra-Bold"/>
                <a:cs typeface="Montserrat Ultra-Bold"/>
                <a:sym typeface="Montserrat Ultra-Bold"/>
              </a:rPr>
              <a:t>.</a:t>
            </a:r>
          </a:p>
          <a:p>
            <a:pPr algn="l">
              <a:lnSpc>
                <a:spcPts val="3555"/>
              </a:lnSpc>
            </a:pPr>
          </a:p>
          <a:p>
            <a:pPr algn="l" marL="724103" indent="-362051" lvl="1">
              <a:lnSpc>
                <a:spcPts val="3555"/>
              </a:lnSpc>
              <a:buFont typeface="Arial"/>
              <a:buChar char="•"/>
            </a:pPr>
            <a:r>
              <a:rPr lang="en-US" b="true" sz="3353">
                <a:solidFill>
                  <a:srgbClr val="000000"/>
                </a:solidFill>
                <a:latin typeface="Montserrat Ultra-Bold"/>
                <a:ea typeface="Montserrat Ultra-Bold"/>
                <a:cs typeface="Montserrat Ultra-Bold"/>
                <a:sym typeface="Montserrat Ultra-Bold"/>
              </a:rPr>
              <a:t>Mormugao Port: </a:t>
            </a:r>
            <a:r>
              <a:rPr lang="en-US" sz="3353">
                <a:solidFill>
                  <a:srgbClr val="000000"/>
                </a:solidFill>
                <a:latin typeface="Montserrat"/>
                <a:ea typeface="Montserrat"/>
                <a:cs typeface="Montserrat"/>
                <a:sym typeface="Montserrat"/>
              </a:rPr>
              <a:t>Known for handling iron ore exports.</a:t>
            </a:r>
          </a:p>
          <a:p>
            <a:pPr algn="l">
              <a:lnSpc>
                <a:spcPts val="3555"/>
              </a:lnSpc>
            </a:pPr>
          </a:p>
          <a:p>
            <a:pPr algn="l" marL="724103" indent="-362051" lvl="1">
              <a:lnSpc>
                <a:spcPts val="3555"/>
              </a:lnSpc>
              <a:buFont typeface="Arial"/>
              <a:buChar char="•"/>
            </a:pPr>
            <a:r>
              <a:rPr lang="en-US" b="true" sz="3353">
                <a:solidFill>
                  <a:srgbClr val="000000"/>
                </a:solidFill>
                <a:latin typeface="Montserrat Ultra-Bold"/>
                <a:ea typeface="Montserrat Ultra-Bold"/>
                <a:cs typeface="Montserrat Ultra-Bold"/>
                <a:sym typeface="Montserrat Ultra-Bold"/>
              </a:rPr>
              <a:t>Kochi Port: </a:t>
            </a:r>
            <a:r>
              <a:rPr lang="en-US" sz="3353">
                <a:solidFill>
                  <a:srgbClr val="000000"/>
                </a:solidFill>
                <a:latin typeface="Montserrat"/>
                <a:ea typeface="Montserrat"/>
                <a:cs typeface="Montserrat"/>
                <a:sym typeface="Montserrat"/>
              </a:rPr>
              <a:t>Handles petroleum products, chemicals, and containers.</a:t>
            </a:r>
          </a:p>
          <a:p>
            <a:pPr algn="l">
              <a:lnSpc>
                <a:spcPts val="3555"/>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DAGa1C0xKcs</dc:identifier>
  <dcterms:modified xsi:type="dcterms:W3CDTF">2011-08-01T06:04:30Z</dcterms:modified>
  <cp:revision>1</cp:revision>
  <dc:title>White Blue Minimalist Logistic Presentation</dc:title>
</cp:coreProperties>
</file>

<file path=docProps/thumbnail.jpeg>
</file>